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 id="2147483682" r:id="rId10"/>
    <p:sldMasterId id="2147483684" r:id="rId11"/>
    <p:sldMasterId id="2147483686" r:id="rId12"/>
    <p:sldMasterId id="2147483688" r:id="rId13"/>
  </p:sldMasterIdLst>
  <p:notesMasterIdLst>
    <p:notesMasterId r:id="rId45"/>
  </p:notesMasterIdLst>
  <p:sldIdLst>
    <p:sldId id="291" r:id="rId14"/>
    <p:sldId id="292" r:id="rId15"/>
    <p:sldId id="290" r:id="rId16"/>
    <p:sldId id="265" r:id="rId17"/>
    <p:sldId id="267" r:id="rId18"/>
    <p:sldId id="268" r:id="rId19"/>
    <p:sldId id="269" r:id="rId20"/>
    <p:sldId id="270" r:id="rId21"/>
    <p:sldId id="283" r:id="rId22"/>
    <p:sldId id="272" r:id="rId23"/>
    <p:sldId id="273" r:id="rId24"/>
    <p:sldId id="284" r:id="rId25"/>
    <p:sldId id="274" r:id="rId26"/>
    <p:sldId id="275" r:id="rId27"/>
    <p:sldId id="293" r:id="rId28"/>
    <p:sldId id="294" r:id="rId29"/>
    <p:sldId id="295" r:id="rId30"/>
    <p:sldId id="276" r:id="rId31"/>
    <p:sldId id="277" r:id="rId32"/>
    <p:sldId id="296" r:id="rId33"/>
    <p:sldId id="278" r:id="rId34"/>
    <p:sldId id="280" r:id="rId35"/>
    <p:sldId id="297" r:id="rId36"/>
    <p:sldId id="298" r:id="rId37"/>
    <p:sldId id="299" r:id="rId38"/>
    <p:sldId id="300" r:id="rId39"/>
    <p:sldId id="301" r:id="rId40"/>
    <p:sldId id="302" r:id="rId41"/>
    <p:sldId id="303" r:id="rId42"/>
    <p:sldId id="304" r:id="rId43"/>
    <p:sldId id="30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401" userDrawn="1">
          <p15:clr>
            <a:srgbClr val="A4A3A4"/>
          </p15:clr>
        </p15:guide>
        <p15:guide id="4" pos="1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3D2"/>
    <a:srgbClr val="E2F4FD"/>
    <a:srgbClr val="AE1221"/>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0545" autoAdjust="0"/>
  </p:normalViewPr>
  <p:slideViewPr>
    <p:cSldViewPr>
      <p:cViewPr varScale="1">
        <p:scale>
          <a:sx n="103" d="100"/>
          <a:sy n="103" d="100"/>
        </p:scale>
        <p:origin x="1836" y="96"/>
      </p:cViewPr>
      <p:guideLst>
        <p:guide orient="horz" pos="2160"/>
        <p:guide pos="2880"/>
        <p:guide orient="horz" pos="401"/>
        <p:guide pos="1096"/>
      </p:guideLst>
    </p:cSldViewPr>
  </p:slideViewPr>
  <p:outlineViewPr>
    <p:cViewPr>
      <p:scale>
        <a:sx n="33" d="100"/>
        <a:sy n="33" d="100"/>
      </p:scale>
      <p:origin x="0" y="-11772"/>
    </p:cViewPr>
  </p:outlineViewPr>
  <p:notesTextViewPr>
    <p:cViewPr>
      <p:scale>
        <a:sx n="1" d="1"/>
        <a:sy n="1" d="1"/>
      </p:scale>
      <p:origin x="0" y="0"/>
    </p:cViewPr>
  </p:notesTextViewPr>
  <p:sorterViewPr>
    <p:cViewPr>
      <p:scale>
        <a:sx n="200" d="100"/>
        <a:sy n="200" d="100"/>
      </p:scale>
      <p:origin x="0" y="-149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a:xfrm>
            <a:off x="0" y="6400800"/>
            <a:ext cx="8540750" cy="457200"/>
          </a:xfrm>
          <a:prstGeom prst="rect">
            <a:avLst/>
          </a:prstGeom>
        </p:spPr>
        <p:txBody>
          <a:bodyPr/>
          <a:lstStyle>
            <a:lvl1pPr>
              <a:defRPr/>
            </a:lvl1p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Tree>
    <p:extLst>
      <p:ext uri="{BB962C8B-B14F-4D97-AF65-F5344CB8AC3E}">
        <p14:creationId xmlns:p14="http://schemas.microsoft.com/office/powerpoint/2010/main" val="50371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23150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961900"/>
          </a:xfrm>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lgn="ctr">
              <a:buNone/>
              <a:defRPr>
                <a:solidFill>
                  <a:srgbClr val="005EA4"/>
                </a:solidFill>
              </a:defRPr>
            </a:lvl1pPr>
            <a:lvl2pPr marL="457200" indent="0">
              <a:buNone/>
              <a:defRPr/>
            </a:lvl2pPr>
          </a:lstStyle>
          <a:p>
            <a:pPr lvl="0"/>
            <a:r>
              <a:rPr lang="en-US" dirty="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35173279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192055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151651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30467275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hasCustomPrompt="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Tree>
    <p:extLst>
      <p:ext uri="{BB962C8B-B14F-4D97-AF65-F5344CB8AC3E}">
        <p14:creationId xmlns:p14="http://schemas.microsoft.com/office/powerpoint/2010/main" val="264246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13"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bg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bg1"/>
                </a:solidFill>
                <a:effectLst/>
                <a:uLnTx/>
                <a:uFillTx/>
                <a:latin typeface="Arial" charset="0"/>
                <a:ea typeface="+mn-ea"/>
                <a:cs typeface="Arial" pitchFamily="34" charset="0"/>
              </a:rPr>
              <a:t>Principles of Economics</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bg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7" name="Rectangle 11"/>
          <p:cNvSpPr>
            <a:spLocks noChangeArrowheads="1"/>
          </p:cNvSpPr>
          <p:nvPr userDrawn="1"/>
        </p:nvSpPr>
        <p:spPr bwMode="auto">
          <a:xfrm>
            <a:off x="6054725" y="5630720"/>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Tree>
    <p:extLst>
      <p:ext uri="{BB962C8B-B14F-4D97-AF65-F5344CB8AC3E}">
        <p14:creationId xmlns:p14="http://schemas.microsoft.com/office/powerpoint/2010/main" val="4275779629"/>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0"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429649556"/>
      </p:ext>
    </p:extLst>
  </p:cSld>
  <p:clrMap bg1="lt1" tx1="dk1" bg2="lt2" tx2="dk2" accent1="accent1" accent2="accent2" accent3="accent3" accent4="accent4" accent5="accent5" accent6="accent6" hlink="hlink" folHlink="folHlink"/>
  <p:sldLayoutIdLst>
    <p:sldLayoutId id="2147483685"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b="1">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13" name="Footer Placeholder 3"/>
          <p:cNvSpPr txBox="1">
            <a:spLocks/>
          </p:cNvSpPr>
          <p:nvPr userDrawn="1"/>
        </p:nvSpPr>
        <p:spPr>
          <a:xfrm>
            <a:off x="174625" y="6458917"/>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7" name="Rectangle 11"/>
          <p:cNvSpPr>
            <a:spLocks noChangeArrowheads="1"/>
          </p:cNvSpPr>
          <p:nvPr userDrawn="1"/>
        </p:nvSpPr>
        <p:spPr bwMode="auto">
          <a:xfrm>
            <a:off x="973759" y="6019800"/>
            <a:ext cx="7213047" cy="40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bg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bg1"/>
                </a:solidFill>
              </a:rPr>
              <a:t>V.  </a:t>
            </a:r>
            <a:r>
              <a:rPr lang="en-US" altLang="en-US" sz="900" dirty="0" err="1">
                <a:solidFill>
                  <a:schemeClr val="bg1"/>
                </a:solidFill>
              </a:rPr>
              <a:t>Andreea</a:t>
            </a:r>
            <a:r>
              <a:rPr lang="en-US" altLang="en-US" sz="900" dirty="0">
                <a:solidFill>
                  <a:schemeClr val="bg1"/>
                </a:solidFill>
              </a:rPr>
              <a:t>  CHIRITESCU</a:t>
            </a:r>
          </a:p>
          <a:p>
            <a:pPr algn="ctr" eaLnBrk="1" fontAlgn="base" hangingPunct="1">
              <a:lnSpc>
                <a:spcPct val="80000"/>
              </a:lnSpc>
              <a:spcBef>
                <a:spcPct val="20000"/>
              </a:spcBef>
              <a:spcAft>
                <a:spcPct val="0"/>
              </a:spcAft>
              <a:defRPr/>
            </a:pPr>
            <a:r>
              <a:rPr lang="en-US" altLang="en-US" sz="900" dirty="0">
                <a:solidFill>
                  <a:schemeClr val="bg1"/>
                </a:solidFill>
              </a:rPr>
              <a:t>Eastern Illinois University</a:t>
            </a:r>
          </a:p>
        </p:txBody>
      </p: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257271724"/>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11"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13" name="Rectangle 11"/>
          <p:cNvSpPr>
            <a:spLocks noChangeArrowheads="1"/>
          </p:cNvSpPr>
          <p:nvPr userDrawn="1"/>
        </p:nvSpPr>
        <p:spPr bwMode="auto">
          <a:xfrm>
            <a:off x="1219110" y="5602275"/>
            <a:ext cx="1828800" cy="37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tx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tx1"/>
                </a:solidFill>
              </a:rPr>
              <a:t>V.  </a:t>
            </a:r>
            <a:r>
              <a:rPr lang="en-US" altLang="en-US" sz="900" dirty="0" err="1">
                <a:solidFill>
                  <a:schemeClr val="tx1"/>
                </a:solidFill>
              </a:rPr>
              <a:t>Andreea</a:t>
            </a:r>
            <a:r>
              <a:rPr lang="en-US" altLang="en-US" sz="900" dirty="0">
                <a:solidFill>
                  <a:schemeClr val="tx1"/>
                </a:solidFill>
              </a:rPr>
              <a:t>  CHIRITESCU</a:t>
            </a:r>
          </a:p>
          <a:p>
            <a:pPr algn="ctr" eaLnBrk="1" fontAlgn="base" hangingPunct="1">
              <a:lnSpc>
                <a:spcPct val="80000"/>
              </a:lnSpc>
              <a:spcBef>
                <a:spcPct val="20000"/>
              </a:spcBef>
              <a:spcAft>
                <a:spcPct val="0"/>
              </a:spcAft>
              <a:defRPr/>
            </a:pPr>
            <a:r>
              <a:rPr lang="en-US" altLang="en-US" sz="900" dirty="0">
                <a:solidFill>
                  <a:schemeClr val="tx1"/>
                </a:solidFill>
              </a:rPr>
              <a:t>Eastern Illinois University</a:t>
            </a:r>
          </a:p>
        </p:txBody>
      </p:sp>
    </p:spTree>
    <p:extLst>
      <p:ext uri="{BB962C8B-B14F-4D97-AF65-F5344CB8AC3E}">
        <p14:creationId xmlns:p14="http://schemas.microsoft.com/office/powerpoint/2010/main" val="1442333902"/>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12"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662152"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 stClick to edit Master yles</a:t>
            </a:r>
          </a:p>
          <a:p>
            <a:pPr lvl="1"/>
            <a:r>
              <a:rPr lang="en-US" altLang="en-US"/>
              <a:t>Second level</a:t>
            </a:r>
          </a:p>
          <a:p>
            <a:pPr lvl="2"/>
            <a:r>
              <a:rPr lang="en-US" altLang="en-US"/>
              <a:t>Thirdlevel</a:t>
            </a:r>
          </a:p>
          <a:p>
            <a:pPr lvl="2"/>
            <a:r>
              <a:rPr lang="en-US" altLang="en-US"/>
              <a:t> Fourth level</a:t>
            </a:r>
          </a:p>
          <a:p>
            <a:pPr lvl="4"/>
            <a:r>
              <a:rPr lang="en-US" altLang="en-US"/>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
        <p:nvSpPr>
          <p:cNvPr id="1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2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38100"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1"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14"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54D9-1080-4D88-8574-B8C880985396}"/>
              </a:ext>
            </a:extLst>
          </p:cNvPr>
          <p:cNvSpPr>
            <a:spLocks noGrp="1"/>
          </p:cNvSpPr>
          <p:nvPr>
            <p:ph type="title"/>
          </p:nvPr>
        </p:nvSpPr>
        <p:spPr/>
        <p:txBody>
          <a:bodyPr/>
          <a:lstStyle/>
          <a:p>
            <a:r>
              <a:rPr lang="en-US" dirty="0"/>
              <a:t>PPF and the opportunity cost</a:t>
            </a:r>
          </a:p>
        </p:txBody>
      </p:sp>
      <p:pic>
        <p:nvPicPr>
          <p:cNvPr id="8" name="Content Placeholder 7">
            <a:extLst>
              <a:ext uri="{FF2B5EF4-FFF2-40B4-BE49-F238E27FC236}">
                <a16:creationId xmlns:a16="http://schemas.microsoft.com/office/drawing/2014/main" id="{EE07A6B8-CA74-4226-8994-9D0D64005D1A}"/>
              </a:ext>
            </a:extLst>
          </p:cNvPr>
          <p:cNvPicPr>
            <a:picLocks noGrp="1" noChangeAspect="1"/>
          </p:cNvPicPr>
          <p:nvPr>
            <p:ph idx="1"/>
          </p:nvPr>
        </p:nvPicPr>
        <p:blipFill>
          <a:blip r:embed="rId2"/>
          <a:stretch>
            <a:fillRect/>
          </a:stretch>
        </p:blipFill>
        <p:spPr>
          <a:xfrm>
            <a:off x="5164138" y="2447925"/>
            <a:ext cx="3714750" cy="1962150"/>
          </a:xfrm>
        </p:spPr>
      </p:pic>
      <p:sp>
        <p:nvSpPr>
          <p:cNvPr id="4" name="Slide Number Placeholder 3">
            <a:extLst>
              <a:ext uri="{FF2B5EF4-FFF2-40B4-BE49-F238E27FC236}">
                <a16:creationId xmlns:a16="http://schemas.microsoft.com/office/drawing/2014/main" id="{6F3C65D4-8A1A-48D7-9522-F58E19E52F76}"/>
              </a:ext>
            </a:extLst>
          </p:cNvPr>
          <p:cNvSpPr>
            <a:spLocks noGrp="1"/>
          </p:cNvSpPr>
          <p:nvPr>
            <p:ph type="sldNum" sz="quarter" idx="10"/>
          </p:nvPr>
        </p:nvSpPr>
        <p:spPr/>
        <p:txBody>
          <a:bodyPr/>
          <a:lstStyle/>
          <a:p>
            <a:pPr>
              <a:defRPr/>
            </a:pPr>
            <a:fld id="{073C29DC-2178-4274-9150-45F8EBD31C2D}" type="slidenum">
              <a:rPr lang="en-US" smtClean="0"/>
              <a:pPr>
                <a:defRPr/>
              </a:pPr>
              <a:t>1</a:t>
            </a:fld>
            <a:endParaRPr lang="en-US"/>
          </a:p>
        </p:txBody>
      </p:sp>
      <p:pic>
        <p:nvPicPr>
          <p:cNvPr id="6" name="Picture 5">
            <a:extLst>
              <a:ext uri="{FF2B5EF4-FFF2-40B4-BE49-F238E27FC236}">
                <a16:creationId xmlns:a16="http://schemas.microsoft.com/office/drawing/2014/main" id="{8CFD2B52-AE34-4DEB-911F-D9433DE2DD5A}"/>
              </a:ext>
            </a:extLst>
          </p:cNvPr>
          <p:cNvPicPr>
            <a:picLocks noChangeAspect="1"/>
          </p:cNvPicPr>
          <p:nvPr/>
        </p:nvPicPr>
        <p:blipFill>
          <a:blip r:embed="rId3"/>
          <a:stretch>
            <a:fillRect/>
          </a:stretch>
        </p:blipFill>
        <p:spPr>
          <a:xfrm>
            <a:off x="457200" y="1344920"/>
            <a:ext cx="4648200" cy="4168159"/>
          </a:xfrm>
          <a:prstGeom prst="rect">
            <a:avLst/>
          </a:prstGeom>
        </p:spPr>
      </p:pic>
      <p:sp>
        <p:nvSpPr>
          <p:cNvPr id="3" name="TextBox 2">
            <a:extLst>
              <a:ext uri="{FF2B5EF4-FFF2-40B4-BE49-F238E27FC236}">
                <a16:creationId xmlns:a16="http://schemas.microsoft.com/office/drawing/2014/main" id="{9DBB4D12-5587-4FBA-BCCD-3B12CC2D1F52}"/>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29259343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wrap="square" anchor="t"/>
          <a:lstStyle/>
          <a:p>
            <a:r>
              <a:rPr lang="en-US" altLang="en-US" dirty="0"/>
              <a:t>Comparative Advantage</a:t>
            </a:r>
          </a:p>
        </p:txBody>
      </p:sp>
      <p:sp>
        <p:nvSpPr>
          <p:cNvPr id="17411" name="Content Placeholder 2"/>
          <p:cNvSpPr>
            <a:spLocks noGrp="1"/>
          </p:cNvSpPr>
          <p:nvPr>
            <p:ph idx="1"/>
          </p:nvPr>
        </p:nvSpPr>
        <p:spPr>
          <a:xfrm>
            <a:off x="277813" y="1025525"/>
            <a:ext cx="8588375" cy="5146675"/>
          </a:xfrm>
        </p:spPr>
        <p:txBody>
          <a:bodyPr/>
          <a:lstStyle/>
          <a:p>
            <a:r>
              <a:rPr lang="en-US" altLang="en-US" dirty="0">
                <a:solidFill>
                  <a:srgbClr val="005696"/>
                </a:solidFill>
              </a:rPr>
              <a:t>Absolute advantage</a:t>
            </a:r>
          </a:p>
          <a:p>
            <a:pPr lvl="1"/>
            <a:r>
              <a:rPr lang="en-US" altLang="en-US" sz="3000" dirty="0"/>
              <a:t>The ability to produce a good using fewer inputs than another producer</a:t>
            </a:r>
          </a:p>
          <a:p>
            <a:pPr lvl="1"/>
            <a:r>
              <a:rPr lang="en-US" altLang="en-US" sz="3000" dirty="0"/>
              <a:t>In producing meat: Ruby</a:t>
            </a:r>
            <a:r>
              <a:rPr lang="en-US" altLang="en-US" dirty="0"/>
              <a:t> </a:t>
            </a:r>
          </a:p>
          <a:p>
            <a:pPr lvl="2"/>
            <a:r>
              <a:rPr lang="en-US" altLang="en-US" sz="2400" dirty="0"/>
              <a:t>Ruby needs 20 min. to produce 1 </a:t>
            </a:r>
            <a:r>
              <a:rPr lang="en-US" altLang="en-US" sz="2400" dirty="0" err="1"/>
              <a:t>oz</a:t>
            </a:r>
            <a:r>
              <a:rPr lang="en-US" altLang="en-US" sz="2400" dirty="0"/>
              <a:t> of meat</a:t>
            </a:r>
          </a:p>
          <a:p>
            <a:pPr lvl="2"/>
            <a:r>
              <a:rPr lang="en-US" altLang="en-US" sz="2400" dirty="0"/>
              <a:t>Frank needs 60 minutes</a:t>
            </a:r>
          </a:p>
          <a:p>
            <a:pPr lvl="1"/>
            <a:r>
              <a:rPr lang="en-US" altLang="en-US" sz="3000" dirty="0"/>
              <a:t>In producing potatoes: Ruby </a:t>
            </a:r>
          </a:p>
          <a:p>
            <a:pPr lvl="2"/>
            <a:r>
              <a:rPr lang="en-US" altLang="en-US" sz="2400" dirty="0"/>
              <a:t>Ruby needs 10 min. to produce 1 </a:t>
            </a:r>
            <a:r>
              <a:rPr lang="en-US" altLang="en-US" sz="2400" dirty="0" err="1"/>
              <a:t>oz</a:t>
            </a:r>
            <a:r>
              <a:rPr lang="en-US" altLang="en-US" sz="2400" dirty="0"/>
              <a:t> of potatoes</a:t>
            </a:r>
          </a:p>
          <a:p>
            <a:pPr lvl="2"/>
            <a:r>
              <a:rPr lang="en-US" altLang="en-US" sz="2400" dirty="0"/>
              <a:t>Frank needs 15 minutes</a:t>
            </a:r>
          </a:p>
        </p:txBody>
      </p:sp>
      <p:sp>
        <p:nvSpPr>
          <p:cNvPr id="17413" name="Slide Number Placeholder 1"/>
          <p:cNvSpPr>
            <a:spLocks noGrp="1"/>
          </p:cNvSpPr>
          <p:nvPr>
            <p:ph type="sldNum" sz="quarter" idx="10"/>
          </p:nvPr>
        </p:nvSpPr>
        <p:spPr>
          <a:xfrm>
            <a:off x="8839200" y="6423025"/>
            <a:ext cx="3000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8F99C763-2927-483A-9886-865D42F47A9B}" type="slidenum">
              <a:rPr lang="en-US" altLang="en-US" sz="1200" smtClean="0">
                <a:solidFill>
                  <a:srgbClr val="002060"/>
                </a:solidFill>
              </a:rPr>
              <a:pPr algn="ctr" eaLnBrk="1" hangingPunct="1"/>
              <a:t>10</a:t>
            </a:fld>
            <a:endParaRPr lang="en-US" altLang="en-US" sz="1200">
              <a:solidFill>
                <a:srgbClr val="002060"/>
              </a:solidFill>
            </a:endParaRPr>
          </a:p>
        </p:txBody>
      </p:sp>
      <p:sp>
        <p:nvSpPr>
          <p:cNvPr id="5" name="TextBox 4">
            <a:extLst>
              <a:ext uri="{FF2B5EF4-FFF2-40B4-BE49-F238E27FC236}">
                <a16:creationId xmlns:a16="http://schemas.microsoft.com/office/drawing/2014/main" id="{95C0AB22-C188-4CFD-9512-4A2CBBF6BA7B}"/>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455356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wrap="square" anchor="t"/>
          <a:lstStyle/>
          <a:p>
            <a:r>
              <a:rPr lang="en-US" altLang="en-US" dirty="0"/>
              <a:t>Comparative Advantage</a:t>
            </a:r>
          </a:p>
        </p:txBody>
      </p:sp>
      <p:sp>
        <p:nvSpPr>
          <p:cNvPr id="18435" name="Content Placeholder 2"/>
          <p:cNvSpPr>
            <a:spLocks noGrp="1"/>
          </p:cNvSpPr>
          <p:nvPr>
            <p:ph idx="1"/>
          </p:nvPr>
        </p:nvSpPr>
        <p:spPr>
          <a:xfrm>
            <a:off x="277813" y="1025525"/>
            <a:ext cx="8588375" cy="4384675"/>
          </a:xfrm>
        </p:spPr>
        <p:txBody>
          <a:bodyPr/>
          <a:lstStyle/>
          <a:p>
            <a:r>
              <a:rPr lang="en-US" altLang="en-US"/>
              <a:t>Opportunity cost</a:t>
            </a:r>
          </a:p>
          <a:p>
            <a:pPr lvl="1"/>
            <a:r>
              <a:rPr lang="en-US" altLang="en-US"/>
              <a:t>Whatever must be given up to obtain some item</a:t>
            </a:r>
          </a:p>
          <a:p>
            <a:pPr lvl="1"/>
            <a:r>
              <a:rPr lang="en-US" altLang="en-US"/>
              <a:t>Measures the trade-off between the two goods that each producer faces</a:t>
            </a:r>
          </a:p>
        </p:txBody>
      </p:sp>
      <p:sp>
        <p:nvSpPr>
          <p:cNvPr id="18437"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6D856F3-3F4A-4DFF-8C27-3ECE1B03F264}" type="slidenum">
              <a:rPr lang="en-US" altLang="en-US" sz="1200" smtClean="0">
                <a:solidFill>
                  <a:srgbClr val="002060"/>
                </a:solidFill>
              </a:rPr>
              <a:pPr algn="ctr" eaLnBrk="1" hangingPunct="1"/>
              <a:t>11</a:t>
            </a:fld>
            <a:endParaRPr lang="en-US" altLang="en-US" sz="1200" dirty="0">
              <a:solidFill>
                <a:srgbClr val="002060"/>
              </a:solidFill>
            </a:endParaRPr>
          </a:p>
        </p:txBody>
      </p:sp>
      <p:sp>
        <p:nvSpPr>
          <p:cNvPr id="5" name="TextBox 4">
            <a:extLst>
              <a:ext uri="{FF2B5EF4-FFF2-40B4-BE49-F238E27FC236}">
                <a16:creationId xmlns:a16="http://schemas.microsoft.com/office/drawing/2014/main" id="{C1F153E2-C76F-41E6-881A-D0BA9EEC42FA}"/>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79180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wrap="square" anchor="t"/>
          <a:lstStyle/>
          <a:p>
            <a:r>
              <a:rPr lang="en-US" altLang="en-US" dirty="0"/>
              <a:t>Comparative Advantage</a:t>
            </a:r>
          </a:p>
        </p:txBody>
      </p:sp>
      <p:sp>
        <p:nvSpPr>
          <p:cNvPr id="17411" name="Content Placeholder 2"/>
          <p:cNvSpPr>
            <a:spLocks noGrp="1"/>
          </p:cNvSpPr>
          <p:nvPr>
            <p:ph idx="1"/>
          </p:nvPr>
        </p:nvSpPr>
        <p:spPr>
          <a:xfrm>
            <a:off x="277813" y="1025525"/>
            <a:ext cx="8588375" cy="4613275"/>
          </a:xfrm>
        </p:spPr>
        <p:txBody>
          <a:bodyPr/>
          <a:lstStyle/>
          <a:p>
            <a:r>
              <a:rPr lang="en-US" altLang="en-US" sz="3200" dirty="0">
                <a:solidFill>
                  <a:srgbClr val="005696"/>
                </a:solidFill>
              </a:rPr>
              <a:t>Opportunity cost</a:t>
            </a:r>
          </a:p>
          <a:p>
            <a:pPr lvl="1"/>
            <a:r>
              <a:rPr lang="en-US" altLang="en-US" sz="2800" dirty="0"/>
              <a:t>Frank: 60 min. to produce 1 </a:t>
            </a:r>
            <a:r>
              <a:rPr lang="en-US" altLang="en-US" sz="2800" dirty="0" err="1"/>
              <a:t>oz</a:t>
            </a:r>
            <a:r>
              <a:rPr lang="en-US" altLang="en-US" sz="2800" dirty="0"/>
              <a:t> meat, and 15 min. to produce 1 </a:t>
            </a:r>
            <a:r>
              <a:rPr lang="en-US" altLang="en-US" sz="2800" dirty="0" err="1"/>
              <a:t>oz</a:t>
            </a:r>
            <a:r>
              <a:rPr lang="en-US" altLang="en-US" sz="2800" dirty="0"/>
              <a:t> potatoes</a:t>
            </a:r>
          </a:p>
          <a:p>
            <a:pPr lvl="2"/>
            <a:r>
              <a:rPr lang="en-US" altLang="en-US" sz="2400" dirty="0"/>
              <a:t>To produce 1 more </a:t>
            </a:r>
            <a:r>
              <a:rPr lang="en-US" altLang="en-US" sz="2400" dirty="0" err="1"/>
              <a:t>oz</a:t>
            </a:r>
            <a:r>
              <a:rPr lang="en-US" altLang="en-US" sz="2400" dirty="0"/>
              <a:t> meat, give up 4 </a:t>
            </a:r>
            <a:r>
              <a:rPr lang="en-US" altLang="en-US" sz="2400" dirty="0" err="1"/>
              <a:t>oz</a:t>
            </a:r>
            <a:r>
              <a:rPr lang="en-US" altLang="en-US" sz="2400" dirty="0"/>
              <a:t> potatoes</a:t>
            </a:r>
          </a:p>
          <a:p>
            <a:pPr lvl="2"/>
            <a:r>
              <a:rPr lang="en-US" altLang="en-US" sz="2400" dirty="0"/>
              <a:t>To produce 1 more </a:t>
            </a:r>
            <a:r>
              <a:rPr lang="en-US" altLang="en-US" sz="2400" dirty="0" err="1"/>
              <a:t>oz</a:t>
            </a:r>
            <a:r>
              <a:rPr lang="en-US" altLang="en-US" sz="2400" dirty="0"/>
              <a:t> potatoes, give up ¼ </a:t>
            </a:r>
            <a:r>
              <a:rPr lang="en-US" altLang="en-US" sz="2400" dirty="0" err="1"/>
              <a:t>oz</a:t>
            </a:r>
            <a:r>
              <a:rPr lang="en-US" altLang="en-US" sz="2400" dirty="0"/>
              <a:t> meat</a:t>
            </a:r>
          </a:p>
          <a:p>
            <a:pPr lvl="1"/>
            <a:r>
              <a:rPr lang="en-US" altLang="en-US" sz="2800" dirty="0"/>
              <a:t>Ruby: 20 min. to produce 1 </a:t>
            </a:r>
            <a:r>
              <a:rPr lang="en-US" altLang="en-US" sz="2800" dirty="0" err="1"/>
              <a:t>oz</a:t>
            </a:r>
            <a:r>
              <a:rPr lang="en-US" altLang="en-US" sz="2800" dirty="0"/>
              <a:t> meat, and 10 min. to produce 1 </a:t>
            </a:r>
            <a:r>
              <a:rPr lang="en-US" altLang="en-US" sz="2800" dirty="0" err="1"/>
              <a:t>oz</a:t>
            </a:r>
            <a:r>
              <a:rPr lang="en-US" altLang="en-US" sz="2800" dirty="0"/>
              <a:t> potatoes</a:t>
            </a:r>
          </a:p>
          <a:p>
            <a:pPr lvl="2"/>
            <a:r>
              <a:rPr lang="en-US" altLang="en-US" sz="2400" dirty="0"/>
              <a:t>To produce 1 more </a:t>
            </a:r>
            <a:r>
              <a:rPr lang="en-US" altLang="en-US" sz="2400" dirty="0" err="1"/>
              <a:t>oz</a:t>
            </a:r>
            <a:r>
              <a:rPr lang="en-US" altLang="en-US" sz="2400" dirty="0"/>
              <a:t> meat, give up 2 </a:t>
            </a:r>
            <a:r>
              <a:rPr lang="en-US" altLang="en-US" sz="2400" dirty="0" err="1"/>
              <a:t>oz</a:t>
            </a:r>
            <a:r>
              <a:rPr lang="en-US" altLang="en-US" sz="2400" dirty="0"/>
              <a:t> potatoes</a:t>
            </a:r>
          </a:p>
          <a:p>
            <a:pPr lvl="2"/>
            <a:r>
              <a:rPr lang="en-US" altLang="en-US" sz="2400" dirty="0"/>
              <a:t>To produce 1 more oz potatoes, give up ½ oz meat</a:t>
            </a:r>
          </a:p>
        </p:txBody>
      </p:sp>
      <p:sp>
        <p:nvSpPr>
          <p:cNvPr id="17413"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8F99C763-2927-483A-9886-865D42F47A9B}" type="slidenum">
              <a:rPr lang="en-US" altLang="en-US" sz="1200" smtClean="0">
                <a:solidFill>
                  <a:srgbClr val="002060"/>
                </a:solidFill>
              </a:rPr>
              <a:pPr algn="ctr" eaLnBrk="1" hangingPunct="1"/>
              <a:t>12</a:t>
            </a:fld>
            <a:endParaRPr lang="en-US" altLang="en-US" sz="1200" dirty="0">
              <a:solidFill>
                <a:srgbClr val="002060"/>
              </a:solidFill>
            </a:endParaRPr>
          </a:p>
        </p:txBody>
      </p:sp>
      <p:sp>
        <p:nvSpPr>
          <p:cNvPr id="5" name="TextBox 4">
            <a:extLst>
              <a:ext uri="{FF2B5EF4-FFF2-40B4-BE49-F238E27FC236}">
                <a16:creationId xmlns:a16="http://schemas.microsoft.com/office/drawing/2014/main" id="{39459185-E16F-4381-8864-7BE816A254A1}"/>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94736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Table 1 </a:t>
            </a:r>
            <a:r>
              <a:rPr lang="en-US" altLang="en-US" sz="2600" dirty="0"/>
              <a:t>The Opportunity Cost of Meat and Potatoes</a:t>
            </a:r>
          </a:p>
        </p:txBody>
      </p:sp>
      <p:graphicFrame>
        <p:nvGraphicFramePr>
          <p:cNvPr id="2" name="Table 1" descr="Table of the opportunity cost of meat and potatoes. There are three columns and three rows. The column headers are empty cell, opportunity cost of 1 ounce of meat and opportunity cost of 1 ounce of potatoes. The row headers are Frank the farmer and Ruby the rancher.">
            <a:extLst>
              <a:ext uri="{FF2B5EF4-FFF2-40B4-BE49-F238E27FC236}">
                <a16:creationId xmlns:a16="http://schemas.microsoft.com/office/drawing/2014/main" id="{32359AD4-3975-48D3-A9E4-3304299F0675}"/>
              </a:ext>
            </a:extLst>
          </p:cNvPr>
          <p:cNvGraphicFramePr>
            <a:graphicFrameLocks noGrp="1"/>
          </p:cNvGraphicFramePr>
          <p:nvPr>
            <p:extLst>
              <p:ext uri="{D42A27DB-BD31-4B8C-83A1-F6EECF244321}">
                <p14:modId xmlns:p14="http://schemas.microsoft.com/office/powerpoint/2010/main" val="3535005723"/>
              </p:ext>
            </p:extLst>
          </p:nvPr>
        </p:nvGraphicFramePr>
        <p:xfrm>
          <a:off x="152400" y="2361882"/>
          <a:ext cx="8770938" cy="2210118"/>
        </p:xfrm>
        <a:graphic>
          <a:graphicData uri="http://schemas.openxmlformats.org/drawingml/2006/table">
            <a:tbl>
              <a:tblPr firstRow="1" bandRow="1">
                <a:tableStyleId>{5940675A-B579-460E-94D1-54222C63F5DA}</a:tableStyleId>
              </a:tblPr>
              <a:tblGrid>
                <a:gridCol w="2923646">
                  <a:extLst>
                    <a:ext uri="{9D8B030D-6E8A-4147-A177-3AD203B41FA5}">
                      <a16:colId xmlns:a16="http://schemas.microsoft.com/office/drawing/2014/main" val="919893540"/>
                    </a:ext>
                  </a:extLst>
                </a:gridCol>
                <a:gridCol w="2923646">
                  <a:extLst>
                    <a:ext uri="{9D8B030D-6E8A-4147-A177-3AD203B41FA5}">
                      <a16:colId xmlns:a16="http://schemas.microsoft.com/office/drawing/2014/main" val="340198146"/>
                    </a:ext>
                  </a:extLst>
                </a:gridCol>
                <a:gridCol w="2923646">
                  <a:extLst>
                    <a:ext uri="{9D8B030D-6E8A-4147-A177-3AD203B41FA5}">
                      <a16:colId xmlns:a16="http://schemas.microsoft.com/office/drawing/2014/main" val="2244922740"/>
                    </a:ext>
                  </a:extLst>
                </a:gridCol>
              </a:tblGrid>
              <a:tr h="856846">
                <a:tc>
                  <a:txBody>
                    <a:bodyPr/>
                    <a:lstStyle/>
                    <a:p>
                      <a:r>
                        <a:rPr lang="en-US" dirty="0">
                          <a:solidFill>
                            <a:srgbClr val="FFF3D2"/>
                          </a:solidFill>
                        </a:rPr>
                        <a:t>Empty cell</a:t>
                      </a:r>
                    </a:p>
                  </a:txBody>
                  <a:tcPr anchor="ctr"/>
                </a:tc>
                <a:tc>
                  <a:txBody>
                    <a:bodyPr/>
                    <a:lstStyle/>
                    <a:p>
                      <a:r>
                        <a:rPr lang="en-US" dirty="0"/>
                        <a:t>Opportunity cost of 1 ounce of meat</a:t>
                      </a:r>
                    </a:p>
                  </a:txBody>
                  <a:tcPr anchor="ctr"/>
                </a:tc>
                <a:tc>
                  <a:txBody>
                    <a:bodyPr/>
                    <a:lstStyle/>
                    <a:p>
                      <a:r>
                        <a:rPr lang="en-US" dirty="0"/>
                        <a:t>Opportunity cost of 1 ounce of potatoes</a:t>
                      </a:r>
                    </a:p>
                  </a:txBody>
                  <a:tcPr anchor="ctr"/>
                </a:tc>
                <a:extLst>
                  <a:ext uri="{0D108BD9-81ED-4DB2-BD59-A6C34878D82A}">
                    <a16:rowId xmlns:a16="http://schemas.microsoft.com/office/drawing/2014/main" val="1428005792"/>
                  </a:ext>
                </a:extLst>
              </a:tr>
              <a:tr h="856846">
                <a:tc>
                  <a:txBody>
                    <a:bodyPr/>
                    <a:lstStyle/>
                    <a:p>
                      <a:r>
                        <a:rPr lang="en-US" dirty="0"/>
                        <a:t>Frank the farmer</a:t>
                      </a:r>
                    </a:p>
                  </a:txBody>
                  <a:tcPr anchor="ctr"/>
                </a:tc>
                <a:tc>
                  <a:txBody>
                    <a:bodyPr/>
                    <a:lstStyle/>
                    <a:p>
                      <a:r>
                        <a:rPr lang="en-US" dirty="0"/>
                        <a:t>4 ounces of potatoes</a:t>
                      </a:r>
                    </a:p>
                  </a:txBody>
                  <a:tcPr anchor="ctr"/>
                </a:tc>
                <a:tc>
                  <a:txBody>
                    <a:bodyPr/>
                    <a:lstStyle/>
                    <a:p>
                      <a:r>
                        <a:rPr lang="en-US" dirty="0"/>
                        <a:t>One-quarter ounce of meat</a:t>
                      </a:r>
                    </a:p>
                  </a:txBody>
                  <a:tcPr anchor="ctr"/>
                </a:tc>
                <a:extLst>
                  <a:ext uri="{0D108BD9-81ED-4DB2-BD59-A6C34878D82A}">
                    <a16:rowId xmlns:a16="http://schemas.microsoft.com/office/drawing/2014/main" val="1258785567"/>
                  </a:ext>
                </a:extLst>
              </a:tr>
              <a:tr h="496426">
                <a:tc>
                  <a:txBody>
                    <a:bodyPr/>
                    <a:lstStyle/>
                    <a:p>
                      <a:r>
                        <a:rPr lang="en-US" dirty="0"/>
                        <a:t>Ruby the rancher</a:t>
                      </a:r>
                    </a:p>
                  </a:txBody>
                  <a:tcPr anchor="ctr"/>
                </a:tc>
                <a:tc>
                  <a:txBody>
                    <a:bodyPr/>
                    <a:lstStyle/>
                    <a:p>
                      <a:r>
                        <a:rPr lang="en-US" dirty="0"/>
                        <a:t>2 ounces of potatoes</a:t>
                      </a:r>
                    </a:p>
                  </a:txBody>
                  <a:tcPr anchor="ctr"/>
                </a:tc>
                <a:tc>
                  <a:txBody>
                    <a:bodyPr/>
                    <a:lstStyle/>
                    <a:p>
                      <a:r>
                        <a:rPr lang="en-US" dirty="0"/>
                        <a:t>One-half ounce of meat</a:t>
                      </a:r>
                    </a:p>
                  </a:txBody>
                  <a:tcPr anchor="ctr"/>
                </a:tc>
                <a:extLst>
                  <a:ext uri="{0D108BD9-81ED-4DB2-BD59-A6C34878D82A}">
                    <a16:rowId xmlns:a16="http://schemas.microsoft.com/office/drawing/2014/main" val="2709288094"/>
                  </a:ext>
                </a:extLst>
              </a:tr>
            </a:tbl>
          </a:graphicData>
        </a:graphic>
      </p:graphicFrame>
      <p:sp>
        <p:nvSpPr>
          <p:cNvPr id="19461" name="Slide Number Placeholder 1"/>
          <p:cNvSpPr>
            <a:spLocks noGrp="1"/>
          </p:cNvSpPr>
          <p:nvPr>
            <p:ph type="sldNum" sz="quarter" idx="13"/>
          </p:nvPr>
        </p:nvSpPr>
        <p:spPr>
          <a:xfrm>
            <a:off x="8763000" y="6473825"/>
            <a:ext cx="3762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AAF1D55E-9925-4471-B026-F27E6850F1DC}" type="slidenum">
              <a:rPr lang="en-US" altLang="en-US" smtClean="0">
                <a:solidFill>
                  <a:srgbClr val="002060"/>
                </a:solidFill>
              </a:rPr>
              <a:pPr algn="ctr" eaLnBrk="1" hangingPunct="1"/>
              <a:t>13</a:t>
            </a:fld>
            <a:endParaRPr lang="en-US" altLang="en-US" dirty="0">
              <a:solidFill>
                <a:srgbClr val="002060"/>
              </a:solidFill>
            </a:endParaRPr>
          </a:p>
        </p:txBody>
      </p:sp>
      <p:sp>
        <p:nvSpPr>
          <p:cNvPr id="5" name="TextBox 4">
            <a:extLst>
              <a:ext uri="{FF2B5EF4-FFF2-40B4-BE49-F238E27FC236}">
                <a16:creationId xmlns:a16="http://schemas.microsoft.com/office/drawing/2014/main" id="{A02AE72C-3EDF-4356-BAE3-454B3A48D182}"/>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60568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wrap="square" anchor="t"/>
          <a:lstStyle/>
          <a:p>
            <a:r>
              <a:rPr lang="en-US" altLang="en-US" dirty="0"/>
              <a:t>Comparative Advantage</a:t>
            </a:r>
          </a:p>
        </p:txBody>
      </p:sp>
      <p:sp>
        <p:nvSpPr>
          <p:cNvPr id="20483" name="Content Placeholder 2"/>
          <p:cNvSpPr>
            <a:spLocks noGrp="1"/>
          </p:cNvSpPr>
          <p:nvPr>
            <p:ph idx="1"/>
          </p:nvPr>
        </p:nvSpPr>
        <p:spPr>
          <a:xfrm>
            <a:off x="277813" y="1025525"/>
            <a:ext cx="8588375" cy="5146675"/>
          </a:xfrm>
        </p:spPr>
        <p:txBody>
          <a:bodyPr/>
          <a:lstStyle/>
          <a:p>
            <a:r>
              <a:rPr lang="en-US" altLang="en-US" sz="3200" dirty="0">
                <a:solidFill>
                  <a:srgbClr val="005696"/>
                </a:solidFill>
              </a:rPr>
              <a:t>Comparative advantage</a:t>
            </a:r>
          </a:p>
          <a:p>
            <a:pPr lvl="1"/>
            <a:r>
              <a:rPr lang="en-US" altLang="en-US" sz="2800" dirty="0"/>
              <a:t>The ability to produce a good at a lower opportunity cost than another producer</a:t>
            </a:r>
          </a:p>
          <a:p>
            <a:pPr lvl="1"/>
            <a:r>
              <a:rPr lang="en-US" altLang="en-US" sz="2800" dirty="0"/>
              <a:t>Reflects the relative opportunity cost</a:t>
            </a:r>
          </a:p>
          <a:p>
            <a:r>
              <a:rPr lang="en-US" altLang="en-US" sz="3200" dirty="0"/>
              <a:t>Principle of comparative advantage</a:t>
            </a:r>
          </a:p>
          <a:p>
            <a:pPr lvl="2"/>
            <a:r>
              <a:rPr lang="en-US" altLang="en-US" sz="2400" dirty="0"/>
              <a:t>Each good should be produced by the individual that has the smaller opportunity cost of producing that good</a:t>
            </a:r>
          </a:p>
          <a:p>
            <a:pPr lvl="1"/>
            <a:r>
              <a:rPr lang="en-US" altLang="en-US" sz="2800" dirty="0"/>
              <a:t>Specialize according to comparative advantage</a:t>
            </a:r>
          </a:p>
        </p:txBody>
      </p:sp>
      <p:sp>
        <p:nvSpPr>
          <p:cNvPr id="20485"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7D97927-17CF-4A9C-8953-6F97F847570F}" type="slidenum">
              <a:rPr lang="en-US" altLang="en-US" sz="1200" smtClean="0">
                <a:solidFill>
                  <a:srgbClr val="002060"/>
                </a:solidFill>
              </a:rPr>
              <a:pPr algn="ctr" eaLnBrk="1" hangingPunct="1"/>
              <a:t>14</a:t>
            </a:fld>
            <a:endParaRPr lang="en-US" altLang="en-US" sz="1200">
              <a:solidFill>
                <a:srgbClr val="002060"/>
              </a:solidFill>
            </a:endParaRPr>
          </a:p>
        </p:txBody>
      </p:sp>
      <p:sp>
        <p:nvSpPr>
          <p:cNvPr id="5" name="TextBox 4">
            <a:extLst>
              <a:ext uri="{FF2B5EF4-FFF2-40B4-BE49-F238E27FC236}">
                <a16:creationId xmlns:a16="http://schemas.microsoft.com/office/drawing/2014/main" id="{B0BCB5B7-25E6-4DDE-AA44-0282D9A50CE9}"/>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081699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6BC5-D88F-49DF-BEDC-86F02F7F2618}"/>
              </a:ext>
            </a:extLst>
          </p:cNvPr>
          <p:cNvSpPr>
            <a:spLocks noGrp="1"/>
          </p:cNvSpPr>
          <p:nvPr>
            <p:ph type="title"/>
          </p:nvPr>
        </p:nvSpPr>
        <p:spPr/>
        <p:txBody>
          <a:bodyPr/>
          <a:lstStyle/>
          <a:p>
            <a:r>
              <a:rPr lang="en-US" dirty="0"/>
              <a:t>Example: opportunity cost</a:t>
            </a:r>
          </a:p>
        </p:txBody>
      </p:sp>
      <p:sp>
        <p:nvSpPr>
          <p:cNvPr id="4" name="Slide Number Placeholder 3">
            <a:extLst>
              <a:ext uri="{FF2B5EF4-FFF2-40B4-BE49-F238E27FC236}">
                <a16:creationId xmlns:a16="http://schemas.microsoft.com/office/drawing/2014/main" id="{83B8E077-DE2A-4160-B479-71C7AFD5B70F}"/>
              </a:ext>
            </a:extLst>
          </p:cNvPr>
          <p:cNvSpPr>
            <a:spLocks noGrp="1"/>
          </p:cNvSpPr>
          <p:nvPr>
            <p:ph type="sldNum" sz="quarter" idx="10"/>
          </p:nvPr>
        </p:nvSpPr>
        <p:spPr/>
        <p:txBody>
          <a:bodyPr/>
          <a:lstStyle/>
          <a:p>
            <a:pPr>
              <a:defRPr/>
            </a:pPr>
            <a:fld id="{073C29DC-2178-4274-9150-45F8EBD31C2D}" type="slidenum">
              <a:rPr lang="en-US" smtClean="0"/>
              <a:pPr>
                <a:defRPr/>
              </a:pPr>
              <a:t>15</a:t>
            </a:fld>
            <a:endParaRPr lang="en-US"/>
          </a:p>
        </p:txBody>
      </p:sp>
      <p:pic>
        <p:nvPicPr>
          <p:cNvPr id="7" name="Picture 6">
            <a:extLst>
              <a:ext uri="{FF2B5EF4-FFF2-40B4-BE49-F238E27FC236}">
                <a16:creationId xmlns:a16="http://schemas.microsoft.com/office/drawing/2014/main" id="{993BFFCB-11D1-472A-83A5-BF57D32E5B29}"/>
              </a:ext>
            </a:extLst>
          </p:cNvPr>
          <p:cNvPicPr>
            <a:picLocks noChangeAspect="1"/>
          </p:cNvPicPr>
          <p:nvPr/>
        </p:nvPicPr>
        <p:blipFill>
          <a:blip r:embed="rId2"/>
          <a:stretch>
            <a:fillRect/>
          </a:stretch>
        </p:blipFill>
        <p:spPr>
          <a:xfrm>
            <a:off x="381000" y="1294344"/>
            <a:ext cx="4495800" cy="4269311"/>
          </a:xfrm>
          <a:prstGeom prst="rect">
            <a:avLst/>
          </a:prstGeom>
        </p:spPr>
      </p:pic>
      <p:pic>
        <p:nvPicPr>
          <p:cNvPr id="9" name="Picture 8">
            <a:extLst>
              <a:ext uri="{FF2B5EF4-FFF2-40B4-BE49-F238E27FC236}">
                <a16:creationId xmlns:a16="http://schemas.microsoft.com/office/drawing/2014/main" id="{088E90F5-7732-4FD4-9B54-C92341B77F99}"/>
              </a:ext>
            </a:extLst>
          </p:cNvPr>
          <p:cNvPicPr>
            <a:picLocks noChangeAspect="1"/>
          </p:cNvPicPr>
          <p:nvPr/>
        </p:nvPicPr>
        <p:blipFill>
          <a:blip r:embed="rId3"/>
          <a:stretch>
            <a:fillRect/>
          </a:stretch>
        </p:blipFill>
        <p:spPr>
          <a:xfrm>
            <a:off x="5108284" y="1447800"/>
            <a:ext cx="3524250" cy="1238250"/>
          </a:xfrm>
          <a:prstGeom prst="rect">
            <a:avLst/>
          </a:prstGeom>
        </p:spPr>
      </p:pic>
      <p:sp>
        <p:nvSpPr>
          <p:cNvPr id="10" name="TextBox 9">
            <a:extLst>
              <a:ext uri="{FF2B5EF4-FFF2-40B4-BE49-F238E27FC236}">
                <a16:creationId xmlns:a16="http://schemas.microsoft.com/office/drawing/2014/main" id="{EE8A4A3C-B10D-4CE7-BAFC-994A48E77B4E}"/>
              </a:ext>
            </a:extLst>
          </p:cNvPr>
          <p:cNvSpPr txBox="1"/>
          <p:nvPr/>
        </p:nvSpPr>
        <p:spPr>
          <a:xfrm>
            <a:off x="5638800" y="2895600"/>
            <a:ext cx="2835166" cy="646331"/>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Each one owns a 12-acre plot of land.</a:t>
            </a:r>
            <a:endParaRPr lang="en-US" dirty="0"/>
          </a:p>
        </p:txBody>
      </p:sp>
      <p:sp>
        <p:nvSpPr>
          <p:cNvPr id="11" name="TextBox 10">
            <a:extLst>
              <a:ext uri="{FF2B5EF4-FFF2-40B4-BE49-F238E27FC236}">
                <a16:creationId xmlns:a16="http://schemas.microsoft.com/office/drawing/2014/main" id="{672C10DC-E434-46A3-8D0C-624B91D0BA3D}"/>
              </a:ext>
            </a:extLst>
          </p:cNvPr>
          <p:cNvSpPr txBox="1"/>
          <p:nvPr/>
        </p:nvSpPr>
        <p:spPr>
          <a:xfrm>
            <a:off x="5410200" y="3932872"/>
            <a:ext cx="2946063" cy="1477328"/>
          </a:xfrm>
          <a:prstGeom prst="rect">
            <a:avLst/>
          </a:prstGeom>
          <a:noFill/>
        </p:spPr>
        <p:txBody>
          <a:bodyPr wrap="none" rtlCol="0">
            <a:spAutoFit/>
          </a:bodyPr>
          <a:lstStyle/>
          <a:p>
            <a:pPr algn="ctr"/>
            <a:r>
              <a:rPr lang="en-US" b="1" dirty="0">
                <a:solidFill>
                  <a:schemeClr val="accent1">
                    <a:lumMod val="50000"/>
                  </a:schemeClr>
                </a:solidFill>
              </a:rPr>
              <a:t>Kevin’s opportunity cost.</a:t>
            </a:r>
          </a:p>
          <a:p>
            <a:endParaRPr lang="en-US" dirty="0"/>
          </a:p>
          <a:p>
            <a:r>
              <a:rPr lang="en-US" dirty="0"/>
              <a:t>Corn:</a:t>
            </a:r>
          </a:p>
          <a:p>
            <a:endParaRPr lang="en-US" dirty="0"/>
          </a:p>
          <a:p>
            <a:r>
              <a:rPr lang="en-US" dirty="0"/>
              <a:t>Rye:</a:t>
            </a:r>
          </a:p>
        </p:txBody>
      </p:sp>
      <p:sp>
        <p:nvSpPr>
          <p:cNvPr id="8" name="TextBox 7">
            <a:extLst>
              <a:ext uri="{FF2B5EF4-FFF2-40B4-BE49-F238E27FC236}">
                <a16:creationId xmlns:a16="http://schemas.microsoft.com/office/drawing/2014/main" id="{CE8E9EA8-AF56-401E-A06C-D8E3E4F8AB34}"/>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61643667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6BC5-D88F-49DF-BEDC-86F02F7F2618}"/>
              </a:ext>
            </a:extLst>
          </p:cNvPr>
          <p:cNvSpPr>
            <a:spLocks noGrp="1"/>
          </p:cNvSpPr>
          <p:nvPr>
            <p:ph type="title"/>
          </p:nvPr>
        </p:nvSpPr>
        <p:spPr/>
        <p:txBody>
          <a:bodyPr/>
          <a:lstStyle/>
          <a:p>
            <a:r>
              <a:rPr lang="en-US" dirty="0"/>
              <a:t>Example: opportunity cost</a:t>
            </a:r>
          </a:p>
        </p:txBody>
      </p:sp>
      <p:sp>
        <p:nvSpPr>
          <p:cNvPr id="4" name="Slide Number Placeholder 3">
            <a:extLst>
              <a:ext uri="{FF2B5EF4-FFF2-40B4-BE49-F238E27FC236}">
                <a16:creationId xmlns:a16="http://schemas.microsoft.com/office/drawing/2014/main" id="{83B8E077-DE2A-4160-B479-71C7AFD5B70F}"/>
              </a:ext>
            </a:extLst>
          </p:cNvPr>
          <p:cNvSpPr>
            <a:spLocks noGrp="1"/>
          </p:cNvSpPr>
          <p:nvPr>
            <p:ph type="sldNum" sz="quarter" idx="10"/>
          </p:nvPr>
        </p:nvSpPr>
        <p:spPr/>
        <p:txBody>
          <a:bodyPr/>
          <a:lstStyle/>
          <a:p>
            <a:pPr>
              <a:defRPr/>
            </a:pPr>
            <a:fld id="{073C29DC-2178-4274-9150-45F8EBD31C2D}" type="slidenum">
              <a:rPr lang="en-US" smtClean="0"/>
              <a:pPr>
                <a:defRPr/>
              </a:pPr>
              <a:t>16</a:t>
            </a:fld>
            <a:endParaRPr lang="en-US"/>
          </a:p>
        </p:txBody>
      </p:sp>
      <p:pic>
        <p:nvPicPr>
          <p:cNvPr id="7" name="Picture 6">
            <a:extLst>
              <a:ext uri="{FF2B5EF4-FFF2-40B4-BE49-F238E27FC236}">
                <a16:creationId xmlns:a16="http://schemas.microsoft.com/office/drawing/2014/main" id="{993BFFCB-11D1-472A-83A5-BF57D32E5B29}"/>
              </a:ext>
            </a:extLst>
          </p:cNvPr>
          <p:cNvPicPr>
            <a:picLocks noChangeAspect="1"/>
          </p:cNvPicPr>
          <p:nvPr/>
        </p:nvPicPr>
        <p:blipFill>
          <a:blip r:embed="rId2"/>
          <a:stretch>
            <a:fillRect/>
          </a:stretch>
        </p:blipFill>
        <p:spPr>
          <a:xfrm>
            <a:off x="381000" y="1294344"/>
            <a:ext cx="4495800" cy="4269311"/>
          </a:xfrm>
          <a:prstGeom prst="rect">
            <a:avLst/>
          </a:prstGeom>
        </p:spPr>
      </p:pic>
      <p:pic>
        <p:nvPicPr>
          <p:cNvPr id="9" name="Picture 8">
            <a:extLst>
              <a:ext uri="{FF2B5EF4-FFF2-40B4-BE49-F238E27FC236}">
                <a16:creationId xmlns:a16="http://schemas.microsoft.com/office/drawing/2014/main" id="{088E90F5-7732-4FD4-9B54-C92341B77F99}"/>
              </a:ext>
            </a:extLst>
          </p:cNvPr>
          <p:cNvPicPr>
            <a:picLocks noChangeAspect="1"/>
          </p:cNvPicPr>
          <p:nvPr/>
        </p:nvPicPr>
        <p:blipFill>
          <a:blip r:embed="rId3"/>
          <a:stretch>
            <a:fillRect/>
          </a:stretch>
        </p:blipFill>
        <p:spPr>
          <a:xfrm>
            <a:off x="5108284" y="1447800"/>
            <a:ext cx="3524250" cy="1238250"/>
          </a:xfrm>
          <a:prstGeom prst="rect">
            <a:avLst/>
          </a:prstGeom>
        </p:spPr>
      </p:pic>
      <p:sp>
        <p:nvSpPr>
          <p:cNvPr id="10" name="TextBox 9">
            <a:extLst>
              <a:ext uri="{FF2B5EF4-FFF2-40B4-BE49-F238E27FC236}">
                <a16:creationId xmlns:a16="http://schemas.microsoft.com/office/drawing/2014/main" id="{EE8A4A3C-B10D-4CE7-BAFC-994A48E77B4E}"/>
              </a:ext>
            </a:extLst>
          </p:cNvPr>
          <p:cNvSpPr txBox="1"/>
          <p:nvPr/>
        </p:nvSpPr>
        <p:spPr>
          <a:xfrm>
            <a:off x="5638800" y="2895600"/>
            <a:ext cx="2835166" cy="646331"/>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Each one owns a 12-acre plot of land.</a:t>
            </a:r>
            <a:endParaRPr lang="en-US" dirty="0"/>
          </a:p>
        </p:txBody>
      </p:sp>
      <p:sp>
        <p:nvSpPr>
          <p:cNvPr id="11" name="TextBox 10">
            <a:extLst>
              <a:ext uri="{FF2B5EF4-FFF2-40B4-BE49-F238E27FC236}">
                <a16:creationId xmlns:a16="http://schemas.microsoft.com/office/drawing/2014/main" id="{672C10DC-E434-46A3-8D0C-624B91D0BA3D}"/>
              </a:ext>
            </a:extLst>
          </p:cNvPr>
          <p:cNvSpPr txBox="1"/>
          <p:nvPr/>
        </p:nvSpPr>
        <p:spPr>
          <a:xfrm>
            <a:off x="5410200" y="3932872"/>
            <a:ext cx="2920415" cy="1477328"/>
          </a:xfrm>
          <a:prstGeom prst="rect">
            <a:avLst/>
          </a:prstGeom>
          <a:noFill/>
        </p:spPr>
        <p:txBody>
          <a:bodyPr wrap="none" rtlCol="0">
            <a:spAutoFit/>
          </a:bodyPr>
          <a:lstStyle/>
          <a:p>
            <a:pPr algn="ctr"/>
            <a:r>
              <a:rPr lang="en-US" b="1" dirty="0">
                <a:solidFill>
                  <a:srgbClr val="7030A0"/>
                </a:solidFill>
              </a:rPr>
              <a:t>Maria’s opportunity cost.</a:t>
            </a:r>
          </a:p>
          <a:p>
            <a:endParaRPr lang="en-US" dirty="0"/>
          </a:p>
          <a:p>
            <a:r>
              <a:rPr lang="en-US" dirty="0"/>
              <a:t>Corn:</a:t>
            </a:r>
          </a:p>
          <a:p>
            <a:endParaRPr lang="en-US" dirty="0"/>
          </a:p>
          <a:p>
            <a:r>
              <a:rPr lang="en-US" dirty="0"/>
              <a:t>Rye:</a:t>
            </a:r>
          </a:p>
        </p:txBody>
      </p:sp>
      <p:sp>
        <p:nvSpPr>
          <p:cNvPr id="8" name="TextBox 7">
            <a:extLst>
              <a:ext uri="{FF2B5EF4-FFF2-40B4-BE49-F238E27FC236}">
                <a16:creationId xmlns:a16="http://schemas.microsoft.com/office/drawing/2014/main" id="{9AB7639D-30B1-4FA9-AC85-7FD05E9A32E8}"/>
              </a:ext>
            </a:extLst>
          </p:cNvPr>
          <p:cNvSpPr txBox="1"/>
          <p:nvPr/>
        </p:nvSpPr>
        <p:spPr>
          <a:xfrm>
            <a:off x="152400" y="6324600"/>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28534663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6BC5-D88F-49DF-BEDC-86F02F7F2618}"/>
              </a:ext>
            </a:extLst>
          </p:cNvPr>
          <p:cNvSpPr>
            <a:spLocks noGrp="1"/>
          </p:cNvSpPr>
          <p:nvPr>
            <p:ph type="title"/>
          </p:nvPr>
        </p:nvSpPr>
        <p:spPr/>
        <p:txBody>
          <a:bodyPr/>
          <a:lstStyle/>
          <a:p>
            <a:r>
              <a:rPr lang="en-US" dirty="0"/>
              <a:t>Example: comparative advantage</a:t>
            </a:r>
          </a:p>
        </p:txBody>
      </p:sp>
      <p:sp>
        <p:nvSpPr>
          <p:cNvPr id="4" name="Slide Number Placeholder 3">
            <a:extLst>
              <a:ext uri="{FF2B5EF4-FFF2-40B4-BE49-F238E27FC236}">
                <a16:creationId xmlns:a16="http://schemas.microsoft.com/office/drawing/2014/main" id="{83B8E077-DE2A-4160-B479-71C7AFD5B70F}"/>
              </a:ext>
            </a:extLst>
          </p:cNvPr>
          <p:cNvSpPr>
            <a:spLocks noGrp="1"/>
          </p:cNvSpPr>
          <p:nvPr>
            <p:ph type="sldNum" sz="quarter" idx="10"/>
          </p:nvPr>
        </p:nvSpPr>
        <p:spPr/>
        <p:txBody>
          <a:bodyPr/>
          <a:lstStyle/>
          <a:p>
            <a:pPr>
              <a:defRPr/>
            </a:pPr>
            <a:fld id="{073C29DC-2178-4274-9150-45F8EBD31C2D}" type="slidenum">
              <a:rPr lang="en-US" smtClean="0"/>
              <a:pPr>
                <a:defRPr/>
              </a:pPr>
              <a:t>17</a:t>
            </a:fld>
            <a:endParaRPr lang="en-US"/>
          </a:p>
        </p:txBody>
      </p:sp>
      <p:pic>
        <p:nvPicPr>
          <p:cNvPr id="7" name="Picture 6">
            <a:extLst>
              <a:ext uri="{FF2B5EF4-FFF2-40B4-BE49-F238E27FC236}">
                <a16:creationId xmlns:a16="http://schemas.microsoft.com/office/drawing/2014/main" id="{993BFFCB-11D1-472A-83A5-BF57D32E5B29}"/>
              </a:ext>
            </a:extLst>
          </p:cNvPr>
          <p:cNvPicPr>
            <a:picLocks noChangeAspect="1"/>
          </p:cNvPicPr>
          <p:nvPr/>
        </p:nvPicPr>
        <p:blipFill>
          <a:blip r:embed="rId2"/>
          <a:stretch>
            <a:fillRect/>
          </a:stretch>
        </p:blipFill>
        <p:spPr>
          <a:xfrm>
            <a:off x="381000" y="1294344"/>
            <a:ext cx="4495800" cy="4269311"/>
          </a:xfrm>
          <a:prstGeom prst="rect">
            <a:avLst/>
          </a:prstGeom>
        </p:spPr>
      </p:pic>
      <p:pic>
        <p:nvPicPr>
          <p:cNvPr id="9" name="Picture 8">
            <a:extLst>
              <a:ext uri="{FF2B5EF4-FFF2-40B4-BE49-F238E27FC236}">
                <a16:creationId xmlns:a16="http://schemas.microsoft.com/office/drawing/2014/main" id="{088E90F5-7732-4FD4-9B54-C92341B77F99}"/>
              </a:ext>
            </a:extLst>
          </p:cNvPr>
          <p:cNvPicPr>
            <a:picLocks noChangeAspect="1"/>
          </p:cNvPicPr>
          <p:nvPr/>
        </p:nvPicPr>
        <p:blipFill>
          <a:blip r:embed="rId3"/>
          <a:stretch>
            <a:fillRect/>
          </a:stretch>
        </p:blipFill>
        <p:spPr>
          <a:xfrm>
            <a:off x="5108284" y="1447800"/>
            <a:ext cx="3524250" cy="1238250"/>
          </a:xfrm>
          <a:prstGeom prst="rect">
            <a:avLst/>
          </a:prstGeom>
        </p:spPr>
      </p:pic>
      <p:sp>
        <p:nvSpPr>
          <p:cNvPr id="11" name="TextBox 10">
            <a:extLst>
              <a:ext uri="{FF2B5EF4-FFF2-40B4-BE49-F238E27FC236}">
                <a16:creationId xmlns:a16="http://schemas.microsoft.com/office/drawing/2014/main" id="{672C10DC-E434-46A3-8D0C-624B91D0BA3D}"/>
              </a:ext>
            </a:extLst>
          </p:cNvPr>
          <p:cNvSpPr txBox="1"/>
          <p:nvPr/>
        </p:nvSpPr>
        <p:spPr>
          <a:xfrm>
            <a:off x="5410199" y="4495800"/>
            <a:ext cx="2920415" cy="1477328"/>
          </a:xfrm>
          <a:prstGeom prst="rect">
            <a:avLst/>
          </a:prstGeom>
          <a:noFill/>
        </p:spPr>
        <p:txBody>
          <a:bodyPr wrap="none" rtlCol="0">
            <a:spAutoFit/>
          </a:bodyPr>
          <a:lstStyle/>
          <a:p>
            <a:pPr algn="ctr"/>
            <a:r>
              <a:rPr lang="en-US" b="1" dirty="0">
                <a:solidFill>
                  <a:srgbClr val="7030A0"/>
                </a:solidFill>
              </a:rPr>
              <a:t>Maria’s opportunity cost.</a:t>
            </a:r>
          </a:p>
          <a:p>
            <a:endParaRPr lang="en-US" dirty="0"/>
          </a:p>
          <a:p>
            <a:r>
              <a:rPr lang="en-US" dirty="0"/>
              <a:t>Corn: 7/28=1/4</a:t>
            </a:r>
          </a:p>
          <a:p>
            <a:endParaRPr lang="en-US" dirty="0"/>
          </a:p>
          <a:p>
            <a:r>
              <a:rPr lang="en-US" dirty="0"/>
              <a:t>Rye: 28/7=4</a:t>
            </a:r>
          </a:p>
        </p:txBody>
      </p:sp>
      <p:sp>
        <p:nvSpPr>
          <p:cNvPr id="8" name="TextBox 7">
            <a:extLst>
              <a:ext uri="{FF2B5EF4-FFF2-40B4-BE49-F238E27FC236}">
                <a16:creationId xmlns:a16="http://schemas.microsoft.com/office/drawing/2014/main" id="{285D9516-CEAD-4B86-A43D-173CD497A17D}"/>
              </a:ext>
            </a:extLst>
          </p:cNvPr>
          <p:cNvSpPr txBox="1"/>
          <p:nvPr/>
        </p:nvSpPr>
        <p:spPr>
          <a:xfrm>
            <a:off x="5410199" y="2771650"/>
            <a:ext cx="2946063" cy="1477328"/>
          </a:xfrm>
          <a:prstGeom prst="rect">
            <a:avLst/>
          </a:prstGeom>
          <a:noFill/>
        </p:spPr>
        <p:txBody>
          <a:bodyPr wrap="none" rtlCol="0">
            <a:spAutoFit/>
          </a:bodyPr>
          <a:lstStyle/>
          <a:p>
            <a:pPr algn="ctr"/>
            <a:r>
              <a:rPr lang="en-US" b="1" dirty="0">
                <a:solidFill>
                  <a:schemeClr val="accent1">
                    <a:lumMod val="50000"/>
                  </a:schemeClr>
                </a:solidFill>
              </a:rPr>
              <a:t>Kevin’s opportunity cost.</a:t>
            </a:r>
          </a:p>
          <a:p>
            <a:endParaRPr lang="en-US" dirty="0"/>
          </a:p>
          <a:p>
            <a:r>
              <a:rPr lang="en-US" dirty="0"/>
              <a:t>Corn: 4/20=1/5</a:t>
            </a:r>
          </a:p>
          <a:p>
            <a:endParaRPr lang="en-US" dirty="0"/>
          </a:p>
          <a:p>
            <a:r>
              <a:rPr lang="en-US" dirty="0"/>
              <a:t>Rye: 20/4=5</a:t>
            </a:r>
          </a:p>
        </p:txBody>
      </p:sp>
      <p:sp>
        <p:nvSpPr>
          <p:cNvPr id="10" name="TextBox 9">
            <a:extLst>
              <a:ext uri="{FF2B5EF4-FFF2-40B4-BE49-F238E27FC236}">
                <a16:creationId xmlns:a16="http://schemas.microsoft.com/office/drawing/2014/main" id="{ABDA8B0F-E44E-4DC6-87CE-5ED3AA385FE5}"/>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8889383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wrap="square" anchor="t"/>
          <a:lstStyle/>
          <a:p>
            <a:r>
              <a:rPr lang="en-US" altLang="en-US" dirty="0"/>
              <a:t>Comparative Advantage</a:t>
            </a:r>
          </a:p>
        </p:txBody>
      </p:sp>
      <p:sp>
        <p:nvSpPr>
          <p:cNvPr id="21507" name="Content Placeholder 2"/>
          <p:cNvSpPr>
            <a:spLocks noGrp="1"/>
          </p:cNvSpPr>
          <p:nvPr>
            <p:ph idx="1"/>
          </p:nvPr>
        </p:nvSpPr>
        <p:spPr>
          <a:xfrm>
            <a:off x="102394" y="1119457"/>
            <a:ext cx="8889206" cy="4994275"/>
          </a:xfrm>
        </p:spPr>
        <p:txBody>
          <a:bodyPr/>
          <a:lstStyle/>
          <a:p>
            <a:r>
              <a:rPr lang="en-US" altLang="en-US" dirty="0"/>
              <a:t>One person</a:t>
            </a:r>
          </a:p>
          <a:p>
            <a:pPr lvl="1"/>
            <a:r>
              <a:rPr lang="en-US" altLang="en-US" dirty="0"/>
              <a:t>Can have absolute advantage in both goods</a:t>
            </a:r>
          </a:p>
          <a:p>
            <a:pPr lvl="1"/>
            <a:r>
              <a:rPr lang="en-US" altLang="en-US" dirty="0"/>
              <a:t>Cannot have comparative advantage in both goods </a:t>
            </a:r>
          </a:p>
          <a:p>
            <a:r>
              <a:rPr lang="en-US" altLang="en-US" dirty="0"/>
              <a:t>For different opportunity costs</a:t>
            </a:r>
          </a:p>
          <a:p>
            <a:pPr lvl="1"/>
            <a:r>
              <a:rPr lang="en-US" altLang="en-US" dirty="0"/>
              <a:t>One person has comparative advantage in one good</a:t>
            </a:r>
          </a:p>
          <a:p>
            <a:pPr lvl="1"/>
            <a:r>
              <a:rPr lang="en-US" altLang="en-US" dirty="0"/>
              <a:t>The other person has comparative advantage in the other good</a:t>
            </a:r>
          </a:p>
        </p:txBody>
      </p:sp>
      <p:sp>
        <p:nvSpPr>
          <p:cNvPr id="21509"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B9E18DCA-82AF-436C-ACAE-5D3ABC2711F8}" type="slidenum">
              <a:rPr lang="en-US" altLang="en-US" sz="1200" smtClean="0">
                <a:solidFill>
                  <a:srgbClr val="002060"/>
                </a:solidFill>
              </a:rPr>
              <a:pPr algn="ctr" eaLnBrk="1" hangingPunct="1"/>
              <a:t>18</a:t>
            </a:fld>
            <a:endParaRPr lang="en-US" altLang="en-US" sz="1200" dirty="0">
              <a:solidFill>
                <a:srgbClr val="002060"/>
              </a:solidFill>
            </a:endParaRPr>
          </a:p>
        </p:txBody>
      </p:sp>
      <p:sp>
        <p:nvSpPr>
          <p:cNvPr id="5" name="TextBox 4">
            <a:extLst>
              <a:ext uri="{FF2B5EF4-FFF2-40B4-BE49-F238E27FC236}">
                <a16:creationId xmlns:a16="http://schemas.microsoft.com/office/drawing/2014/main" id="{7692BA7E-8A35-4873-83EB-888700C07FC4}"/>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592952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wrap="square" anchor="t"/>
          <a:lstStyle/>
          <a:p>
            <a:r>
              <a:rPr lang="en-US" altLang="en-US" dirty="0"/>
              <a:t>Comparative Advantage</a:t>
            </a:r>
          </a:p>
        </p:txBody>
      </p:sp>
      <p:sp>
        <p:nvSpPr>
          <p:cNvPr id="22531" name="Content Placeholder 2"/>
          <p:cNvSpPr>
            <a:spLocks noGrp="1"/>
          </p:cNvSpPr>
          <p:nvPr>
            <p:ph idx="1"/>
          </p:nvPr>
        </p:nvSpPr>
        <p:spPr>
          <a:xfrm>
            <a:off x="277813" y="1025525"/>
            <a:ext cx="8588375" cy="4308475"/>
          </a:xfrm>
        </p:spPr>
        <p:txBody>
          <a:bodyPr/>
          <a:lstStyle/>
          <a:p>
            <a:r>
              <a:rPr lang="en-US" altLang="en-US"/>
              <a:t>Opportunity cost of one good</a:t>
            </a:r>
          </a:p>
          <a:p>
            <a:pPr lvl="1"/>
            <a:r>
              <a:rPr lang="en-US" altLang="en-US"/>
              <a:t>Inverse of the opportunity cost of the other</a:t>
            </a:r>
          </a:p>
          <a:p>
            <a:r>
              <a:rPr lang="en-US" altLang="en-US">
                <a:solidFill>
                  <a:srgbClr val="005696"/>
                </a:solidFill>
              </a:rPr>
              <a:t>Gains from specialization and trade</a:t>
            </a:r>
          </a:p>
          <a:p>
            <a:pPr lvl="1"/>
            <a:r>
              <a:rPr lang="en-US" altLang="en-US"/>
              <a:t>Based on comparative advantage</a:t>
            </a:r>
          </a:p>
          <a:p>
            <a:pPr lvl="1"/>
            <a:r>
              <a:rPr lang="en-US" altLang="en-US"/>
              <a:t>Total production in economy rises</a:t>
            </a:r>
          </a:p>
          <a:p>
            <a:pPr lvl="2"/>
            <a:r>
              <a:rPr lang="en-US" altLang="en-US"/>
              <a:t>Increase in the size of the economic pie</a:t>
            </a:r>
          </a:p>
          <a:p>
            <a:pPr lvl="2"/>
            <a:r>
              <a:rPr lang="en-US" altLang="en-US"/>
              <a:t>Everyone is better off</a:t>
            </a:r>
          </a:p>
        </p:txBody>
      </p:sp>
      <p:sp>
        <p:nvSpPr>
          <p:cNvPr id="22533"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59ABB9C-C3E4-4545-B379-354520CD71BF}" type="slidenum">
              <a:rPr lang="en-US" altLang="en-US" sz="1200" smtClean="0">
                <a:solidFill>
                  <a:srgbClr val="002060"/>
                </a:solidFill>
              </a:rPr>
              <a:pPr algn="ctr" eaLnBrk="1" hangingPunct="1"/>
              <a:t>19</a:t>
            </a:fld>
            <a:endParaRPr lang="en-US" altLang="en-US" sz="1200" dirty="0">
              <a:solidFill>
                <a:srgbClr val="002060"/>
              </a:solidFill>
            </a:endParaRPr>
          </a:p>
        </p:txBody>
      </p:sp>
      <p:sp>
        <p:nvSpPr>
          <p:cNvPr id="5" name="TextBox 4">
            <a:extLst>
              <a:ext uri="{FF2B5EF4-FFF2-40B4-BE49-F238E27FC236}">
                <a16:creationId xmlns:a16="http://schemas.microsoft.com/office/drawing/2014/main" id="{B6DEF611-302C-4955-AA2C-740C8F1524C0}"/>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81188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54D9-1080-4D88-8574-B8C880985396}"/>
              </a:ext>
            </a:extLst>
          </p:cNvPr>
          <p:cNvSpPr>
            <a:spLocks noGrp="1"/>
          </p:cNvSpPr>
          <p:nvPr>
            <p:ph type="title"/>
          </p:nvPr>
        </p:nvSpPr>
        <p:spPr/>
        <p:txBody>
          <a:bodyPr/>
          <a:lstStyle/>
          <a:p>
            <a:r>
              <a:rPr lang="en-US" dirty="0"/>
              <a:t>PPF and the opportunity cost</a:t>
            </a:r>
          </a:p>
        </p:txBody>
      </p:sp>
      <p:sp>
        <p:nvSpPr>
          <p:cNvPr id="4" name="Slide Number Placeholder 3">
            <a:extLst>
              <a:ext uri="{FF2B5EF4-FFF2-40B4-BE49-F238E27FC236}">
                <a16:creationId xmlns:a16="http://schemas.microsoft.com/office/drawing/2014/main" id="{6F3C65D4-8A1A-48D7-9522-F58E19E52F76}"/>
              </a:ext>
            </a:extLst>
          </p:cNvPr>
          <p:cNvSpPr>
            <a:spLocks noGrp="1"/>
          </p:cNvSpPr>
          <p:nvPr>
            <p:ph type="sldNum" sz="quarter" idx="10"/>
          </p:nvPr>
        </p:nvSpPr>
        <p:spPr/>
        <p:txBody>
          <a:bodyPr/>
          <a:lstStyle/>
          <a:p>
            <a:pPr>
              <a:defRPr/>
            </a:pPr>
            <a:fld id="{073C29DC-2178-4274-9150-45F8EBD31C2D}" type="slidenum">
              <a:rPr lang="en-US" smtClean="0"/>
              <a:pPr>
                <a:defRPr/>
              </a:pPr>
              <a:t>2</a:t>
            </a:fld>
            <a:endParaRPr lang="en-US"/>
          </a:p>
        </p:txBody>
      </p:sp>
      <p:pic>
        <p:nvPicPr>
          <p:cNvPr id="9" name="Picture 8">
            <a:extLst>
              <a:ext uri="{FF2B5EF4-FFF2-40B4-BE49-F238E27FC236}">
                <a16:creationId xmlns:a16="http://schemas.microsoft.com/office/drawing/2014/main" id="{79A03E62-77D1-490D-82A5-0D2F3D356006}"/>
              </a:ext>
            </a:extLst>
          </p:cNvPr>
          <p:cNvPicPr>
            <a:picLocks noChangeAspect="1"/>
          </p:cNvPicPr>
          <p:nvPr/>
        </p:nvPicPr>
        <p:blipFill>
          <a:blip r:embed="rId2"/>
          <a:stretch>
            <a:fillRect/>
          </a:stretch>
        </p:blipFill>
        <p:spPr>
          <a:xfrm>
            <a:off x="2247900" y="1343025"/>
            <a:ext cx="4648200" cy="4171950"/>
          </a:xfrm>
          <a:prstGeom prst="rect">
            <a:avLst/>
          </a:prstGeom>
        </p:spPr>
      </p:pic>
      <p:sp>
        <p:nvSpPr>
          <p:cNvPr id="5" name="TextBox 4">
            <a:extLst>
              <a:ext uri="{FF2B5EF4-FFF2-40B4-BE49-F238E27FC236}">
                <a16:creationId xmlns:a16="http://schemas.microsoft.com/office/drawing/2014/main" id="{84CFAF1D-53E7-47BE-B7A7-C9C58E79E56C}"/>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116525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9078-5C8C-4435-AEB1-782283E43448}"/>
              </a:ext>
            </a:extLst>
          </p:cNvPr>
          <p:cNvSpPr>
            <a:spLocks noGrp="1"/>
          </p:cNvSpPr>
          <p:nvPr>
            <p:ph type="title"/>
          </p:nvPr>
        </p:nvSpPr>
        <p:spPr/>
        <p:txBody>
          <a:bodyPr/>
          <a:lstStyle/>
          <a:p>
            <a:r>
              <a:rPr lang="en-US" dirty="0"/>
              <a:t>Thursday class</a:t>
            </a:r>
          </a:p>
        </p:txBody>
      </p:sp>
      <p:sp>
        <p:nvSpPr>
          <p:cNvPr id="4" name="Slide Number Placeholder 3">
            <a:extLst>
              <a:ext uri="{FF2B5EF4-FFF2-40B4-BE49-F238E27FC236}">
                <a16:creationId xmlns:a16="http://schemas.microsoft.com/office/drawing/2014/main" id="{51D39CAD-9D61-47C7-B1C2-14BCB0B95E0A}"/>
              </a:ext>
            </a:extLst>
          </p:cNvPr>
          <p:cNvSpPr>
            <a:spLocks noGrp="1"/>
          </p:cNvSpPr>
          <p:nvPr>
            <p:ph type="sldNum" sz="quarter" idx="10"/>
          </p:nvPr>
        </p:nvSpPr>
        <p:spPr/>
        <p:txBody>
          <a:bodyPr/>
          <a:lstStyle/>
          <a:p>
            <a:pPr>
              <a:defRPr/>
            </a:pPr>
            <a:fld id="{073C29DC-2178-4274-9150-45F8EBD31C2D}" type="slidenum">
              <a:rPr lang="en-US" smtClean="0"/>
              <a:pPr>
                <a:defRPr/>
              </a:pPr>
              <a:t>20</a:t>
            </a:fld>
            <a:endParaRPr lang="en-US"/>
          </a:p>
        </p:txBody>
      </p:sp>
      <p:sp>
        <p:nvSpPr>
          <p:cNvPr id="5" name="Text Placeholder 4">
            <a:extLst>
              <a:ext uri="{FF2B5EF4-FFF2-40B4-BE49-F238E27FC236}">
                <a16:creationId xmlns:a16="http://schemas.microsoft.com/office/drawing/2014/main" id="{D41E9BB2-3E5B-4E34-AEE2-7920955FAA33}"/>
              </a:ext>
            </a:extLst>
          </p:cNvPr>
          <p:cNvSpPr>
            <a:spLocks noGrp="1"/>
          </p:cNvSpPr>
          <p:nvPr>
            <p:ph type="body" sz="quarter" idx="12"/>
          </p:nvPr>
        </p:nvSpPr>
        <p:spPr>
          <a:xfrm>
            <a:off x="381000" y="1752600"/>
            <a:ext cx="3581400" cy="1295400"/>
          </a:xfrm>
        </p:spPr>
        <p:txBody>
          <a:bodyPr/>
          <a:lstStyle/>
          <a:p>
            <a:r>
              <a:rPr lang="en-US" sz="2400" b="1" i="0" dirty="0">
                <a:solidFill>
                  <a:schemeClr val="tx1"/>
                </a:solidFill>
              </a:rPr>
              <a:t>Benefits of trade…</a:t>
            </a:r>
          </a:p>
        </p:txBody>
      </p:sp>
      <p:sp>
        <p:nvSpPr>
          <p:cNvPr id="6" name="TextBox 5">
            <a:extLst>
              <a:ext uri="{FF2B5EF4-FFF2-40B4-BE49-F238E27FC236}">
                <a16:creationId xmlns:a16="http://schemas.microsoft.com/office/drawing/2014/main" id="{1617C1B2-AE33-4B32-9D4B-30B2362736EE}"/>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15640524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wrap="square" anchor="t"/>
          <a:lstStyle/>
          <a:p>
            <a:r>
              <a:rPr lang="en-US" altLang="en-US" dirty="0"/>
              <a:t>Comparative Advantage</a:t>
            </a:r>
          </a:p>
        </p:txBody>
      </p:sp>
      <p:sp>
        <p:nvSpPr>
          <p:cNvPr id="23555" name="Content Placeholder 2"/>
          <p:cNvSpPr>
            <a:spLocks noGrp="1"/>
          </p:cNvSpPr>
          <p:nvPr>
            <p:ph idx="1"/>
          </p:nvPr>
        </p:nvSpPr>
        <p:spPr>
          <a:xfrm>
            <a:off x="277813" y="1025525"/>
            <a:ext cx="8588375" cy="5146675"/>
          </a:xfrm>
        </p:spPr>
        <p:txBody>
          <a:bodyPr/>
          <a:lstStyle/>
          <a:p>
            <a:r>
              <a:rPr lang="en-US" altLang="en-US" dirty="0"/>
              <a:t>Trade can benefit everyone in society</a:t>
            </a:r>
          </a:p>
          <a:p>
            <a:pPr lvl="1"/>
            <a:r>
              <a:rPr lang="en-US" altLang="en-US" dirty="0"/>
              <a:t>People </a:t>
            </a:r>
            <a:r>
              <a:rPr lang="en-US" altLang="en-US" b="1" dirty="0"/>
              <a:t>specialize</a:t>
            </a:r>
            <a:r>
              <a:rPr lang="en-US" altLang="en-US" dirty="0"/>
              <a:t> in activities in which they have a </a:t>
            </a:r>
            <a:r>
              <a:rPr lang="en-US" altLang="en-US" b="1" dirty="0"/>
              <a:t>comparative advantage </a:t>
            </a:r>
          </a:p>
          <a:p>
            <a:r>
              <a:rPr lang="en-US" altLang="en-US" dirty="0"/>
              <a:t>The price of trade</a:t>
            </a:r>
          </a:p>
          <a:p>
            <a:pPr lvl="1"/>
            <a:r>
              <a:rPr lang="en-US" altLang="en-US" b="1" dirty="0"/>
              <a:t>Between</a:t>
            </a:r>
            <a:r>
              <a:rPr lang="en-US" altLang="en-US" dirty="0"/>
              <a:t> the two </a:t>
            </a:r>
            <a:r>
              <a:rPr lang="en-US" altLang="en-US" b="1" dirty="0"/>
              <a:t>opportunity costs</a:t>
            </a:r>
          </a:p>
          <a:p>
            <a:r>
              <a:rPr lang="en-US" altLang="en-US" dirty="0"/>
              <a:t>The principle of comparative advantage explains:</a:t>
            </a:r>
          </a:p>
          <a:p>
            <a:pPr lvl="1"/>
            <a:r>
              <a:rPr lang="en-US" altLang="en-US" dirty="0"/>
              <a:t>Interdependence</a:t>
            </a:r>
          </a:p>
          <a:p>
            <a:pPr lvl="1"/>
            <a:r>
              <a:rPr lang="en-US" altLang="en-US" dirty="0"/>
              <a:t>Gains from trade</a:t>
            </a:r>
          </a:p>
        </p:txBody>
      </p:sp>
      <p:sp>
        <p:nvSpPr>
          <p:cNvPr id="23557"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901EFAF-FC2E-4600-B143-F04E4ED49759}" type="slidenum">
              <a:rPr lang="en-US" altLang="en-US" sz="1200" smtClean="0">
                <a:solidFill>
                  <a:srgbClr val="002060"/>
                </a:solidFill>
              </a:rPr>
              <a:pPr algn="ctr" eaLnBrk="1" hangingPunct="1"/>
              <a:t>21</a:t>
            </a:fld>
            <a:endParaRPr lang="en-US" altLang="en-US" sz="1200" dirty="0">
              <a:solidFill>
                <a:srgbClr val="002060"/>
              </a:solidFill>
            </a:endParaRPr>
          </a:p>
        </p:txBody>
      </p:sp>
      <p:sp>
        <p:nvSpPr>
          <p:cNvPr id="5" name="TextBox 4">
            <a:extLst>
              <a:ext uri="{FF2B5EF4-FFF2-40B4-BE49-F238E27FC236}">
                <a16:creationId xmlns:a16="http://schemas.microsoft.com/office/drawing/2014/main" id="{26D20693-AC8E-4019-AF39-8E0AEA93BA23}"/>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75624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00051" y="74044"/>
            <a:ext cx="8343899" cy="860961"/>
          </a:xfrm>
        </p:spPr>
        <p:txBody>
          <a:bodyPr/>
          <a:lstStyle/>
          <a:p>
            <a:r>
              <a:rPr lang="en-US" altLang="en-US" sz="3200" dirty="0"/>
              <a:t>Applications of Comparative Advantage</a:t>
            </a:r>
          </a:p>
        </p:txBody>
      </p:sp>
      <p:sp>
        <p:nvSpPr>
          <p:cNvPr id="26627" name="Content Placeholder 2"/>
          <p:cNvSpPr>
            <a:spLocks noGrp="1"/>
          </p:cNvSpPr>
          <p:nvPr>
            <p:ph idx="1"/>
          </p:nvPr>
        </p:nvSpPr>
        <p:spPr>
          <a:xfrm>
            <a:off x="277813" y="1025525"/>
            <a:ext cx="8588375" cy="4384675"/>
          </a:xfrm>
        </p:spPr>
        <p:txBody>
          <a:bodyPr/>
          <a:lstStyle/>
          <a:p>
            <a:pPr marL="0" indent="0">
              <a:buNone/>
              <a:defRPr/>
            </a:pPr>
            <a:r>
              <a:rPr lang="en-US" dirty="0"/>
              <a:t>Should the U.S. trade with other countries?</a:t>
            </a:r>
          </a:p>
          <a:p>
            <a:pPr>
              <a:defRPr/>
            </a:pPr>
            <a:r>
              <a:rPr lang="en-US" dirty="0"/>
              <a:t>Imports </a:t>
            </a:r>
          </a:p>
          <a:p>
            <a:pPr lvl="1">
              <a:buFont typeface="Arial" pitchFamily="34" charset="0"/>
              <a:buChar char="–"/>
              <a:defRPr/>
            </a:pPr>
            <a:r>
              <a:rPr lang="en-US" dirty="0"/>
              <a:t>Goods produced abroad and sold domestically</a:t>
            </a:r>
          </a:p>
          <a:p>
            <a:pPr>
              <a:defRPr/>
            </a:pPr>
            <a:r>
              <a:rPr lang="en-US" dirty="0"/>
              <a:t>Exports </a:t>
            </a:r>
          </a:p>
          <a:p>
            <a:pPr lvl="1">
              <a:buFont typeface="Arial" pitchFamily="34" charset="0"/>
              <a:buChar char="–"/>
              <a:defRPr/>
            </a:pPr>
            <a:r>
              <a:rPr lang="en-US" dirty="0"/>
              <a:t>Goods produced domestically and sold abroad</a:t>
            </a:r>
          </a:p>
        </p:txBody>
      </p:sp>
      <p:sp>
        <p:nvSpPr>
          <p:cNvPr id="25605"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E78943D-6129-48E7-8BD7-27438D5A503A}" type="slidenum">
              <a:rPr lang="en-US" altLang="en-US" sz="1200" smtClean="0">
                <a:solidFill>
                  <a:srgbClr val="002060"/>
                </a:solidFill>
              </a:rPr>
              <a:pPr algn="ctr" eaLnBrk="1" hangingPunct="1"/>
              <a:t>22</a:t>
            </a:fld>
            <a:endParaRPr lang="en-US" altLang="en-US" sz="1200">
              <a:solidFill>
                <a:srgbClr val="002060"/>
              </a:solidFill>
            </a:endParaRPr>
          </a:p>
        </p:txBody>
      </p:sp>
      <p:sp>
        <p:nvSpPr>
          <p:cNvPr id="5" name="TextBox 4">
            <a:extLst>
              <a:ext uri="{FF2B5EF4-FFF2-40B4-BE49-F238E27FC236}">
                <a16:creationId xmlns:a16="http://schemas.microsoft.com/office/drawing/2014/main" id="{4A2D0EB4-259D-483C-AB00-3BBFF8B35935}"/>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84549939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benefits of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23</a:t>
            </a:fld>
            <a:endParaRPr lang="en-US"/>
          </a:p>
        </p:txBody>
      </p:sp>
      <p:sp>
        <p:nvSpPr>
          <p:cNvPr id="5" name="Text Placeholder 4">
            <a:extLst>
              <a:ext uri="{FF2B5EF4-FFF2-40B4-BE49-F238E27FC236}">
                <a16:creationId xmlns:a16="http://schemas.microsoft.com/office/drawing/2014/main" id="{2AC35F75-D629-424E-8385-F91C67E47531}"/>
              </a:ext>
            </a:extLst>
          </p:cNvPr>
          <p:cNvSpPr>
            <a:spLocks noGrp="1"/>
          </p:cNvSpPr>
          <p:nvPr>
            <p:ph type="body" sz="quarter" idx="12"/>
          </p:nvPr>
        </p:nvSpPr>
        <p:spPr>
          <a:xfrm>
            <a:off x="5791200" y="1461764"/>
            <a:ext cx="3276600" cy="1905000"/>
          </a:xfrm>
        </p:spPr>
        <p:txBody>
          <a:bodyPr/>
          <a:lstStyle/>
          <a:p>
            <a:r>
              <a:rPr lang="en-US" b="0" i="0" dirty="0">
                <a:solidFill>
                  <a:srgbClr val="000000"/>
                </a:solidFill>
                <a:effectLst/>
                <a:latin typeface="verdana" panose="020B0604030504040204" pitchFamily="34" charset="0"/>
              </a:rPr>
              <a:t>They each have 4 million labor hours available per week that they can use to produce corn, jeans, or a combination of both.</a:t>
            </a:r>
            <a:endParaRPr lang="en-US" dirty="0"/>
          </a:p>
        </p:txBody>
      </p:sp>
      <p:pic>
        <p:nvPicPr>
          <p:cNvPr id="7" name="Picture 6">
            <a:extLst>
              <a:ext uri="{FF2B5EF4-FFF2-40B4-BE49-F238E27FC236}">
                <a16:creationId xmlns:a16="http://schemas.microsoft.com/office/drawing/2014/main" id="{E0637FDF-C69F-48FD-94BA-76E588B83378}"/>
              </a:ext>
            </a:extLst>
          </p:cNvPr>
          <p:cNvPicPr>
            <a:picLocks noChangeAspect="1"/>
          </p:cNvPicPr>
          <p:nvPr/>
        </p:nvPicPr>
        <p:blipFill>
          <a:blip r:embed="rId2"/>
          <a:stretch>
            <a:fillRect/>
          </a:stretch>
        </p:blipFill>
        <p:spPr>
          <a:xfrm>
            <a:off x="228600" y="1461764"/>
            <a:ext cx="5382279" cy="1447800"/>
          </a:xfrm>
          <a:prstGeom prst="rect">
            <a:avLst/>
          </a:prstGeom>
        </p:spPr>
      </p:pic>
      <p:sp>
        <p:nvSpPr>
          <p:cNvPr id="8" name="TextBox 7">
            <a:extLst>
              <a:ext uri="{FF2B5EF4-FFF2-40B4-BE49-F238E27FC236}">
                <a16:creationId xmlns:a16="http://schemas.microsoft.com/office/drawing/2014/main" id="{96E74442-0CD8-43BC-ADE8-0FE3F809EFEA}"/>
              </a:ext>
            </a:extLst>
          </p:cNvPr>
          <p:cNvSpPr txBox="1"/>
          <p:nvPr/>
        </p:nvSpPr>
        <p:spPr>
          <a:xfrm>
            <a:off x="304800" y="3276600"/>
            <a:ext cx="5959365" cy="2862322"/>
          </a:xfrm>
          <a:prstGeom prst="rect">
            <a:avLst/>
          </a:prstGeom>
          <a:noFill/>
        </p:spPr>
        <p:txBody>
          <a:bodyPr wrap="square" rtlCol="0">
            <a:spAutoFit/>
          </a:bodyPr>
          <a:lstStyle/>
          <a:p>
            <a:r>
              <a:rPr lang="en-US" b="1" dirty="0" err="1">
                <a:solidFill>
                  <a:schemeClr val="accent1">
                    <a:lumMod val="50000"/>
                  </a:schemeClr>
                </a:solidFill>
              </a:rPr>
              <a:t>Contente</a:t>
            </a:r>
            <a:endParaRPr lang="en-US" b="1"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Corn:	1M </a:t>
            </a:r>
            <a:r>
              <a:rPr lang="en-US" dirty="0" err="1">
                <a:solidFill>
                  <a:schemeClr val="accent1">
                    <a:lumMod val="50000"/>
                  </a:schemeClr>
                </a:solidFill>
              </a:rPr>
              <a:t>hrs</a:t>
            </a:r>
            <a:r>
              <a:rPr lang="en-US" dirty="0">
                <a:solidFill>
                  <a:schemeClr val="accent1">
                    <a:lumMod val="50000"/>
                  </a:schemeClr>
                </a:solidFill>
              </a:rPr>
              <a:t> labor	=&gt;	6M corn</a:t>
            </a:r>
          </a:p>
          <a:p>
            <a:r>
              <a:rPr lang="en-US" dirty="0">
                <a:solidFill>
                  <a:schemeClr val="accent1">
                    <a:lumMod val="50000"/>
                  </a:schemeClr>
                </a:solidFill>
              </a:rPr>
              <a:t>Jeans:	3M </a:t>
            </a:r>
            <a:r>
              <a:rPr lang="en-US" dirty="0" err="1">
                <a:solidFill>
                  <a:schemeClr val="accent1">
                    <a:lumMod val="50000"/>
                  </a:schemeClr>
                </a:solidFill>
              </a:rPr>
              <a:t>hrs</a:t>
            </a:r>
            <a:r>
              <a:rPr lang="en-US" dirty="0">
                <a:solidFill>
                  <a:schemeClr val="accent1">
                    <a:lumMod val="50000"/>
                  </a:schemeClr>
                </a:solidFill>
              </a:rPr>
              <a:t> labor	=&gt;	36M jeans</a:t>
            </a:r>
          </a:p>
          <a:p>
            <a:endParaRPr lang="en-US" dirty="0"/>
          </a:p>
          <a:p>
            <a:r>
              <a:rPr lang="en-US" b="1" dirty="0">
                <a:solidFill>
                  <a:schemeClr val="accent6">
                    <a:lumMod val="60000"/>
                    <a:lumOff val="40000"/>
                  </a:schemeClr>
                </a:solidFill>
              </a:rPr>
              <a:t>Euphoria</a:t>
            </a:r>
          </a:p>
          <a:p>
            <a:endParaRPr lang="en-US" dirty="0">
              <a:solidFill>
                <a:schemeClr val="accent6">
                  <a:lumMod val="60000"/>
                  <a:lumOff val="40000"/>
                </a:schemeClr>
              </a:solidFill>
            </a:endParaRPr>
          </a:p>
          <a:p>
            <a:r>
              <a:rPr lang="en-US" dirty="0">
                <a:solidFill>
                  <a:schemeClr val="accent6">
                    <a:lumMod val="60000"/>
                    <a:lumOff val="40000"/>
                  </a:schemeClr>
                </a:solidFill>
              </a:rPr>
              <a:t>Corn:	3M </a:t>
            </a:r>
            <a:r>
              <a:rPr lang="en-US" dirty="0" err="1">
                <a:solidFill>
                  <a:schemeClr val="accent6">
                    <a:lumMod val="60000"/>
                    <a:lumOff val="40000"/>
                  </a:schemeClr>
                </a:solidFill>
              </a:rPr>
              <a:t>hrs</a:t>
            </a:r>
            <a:r>
              <a:rPr lang="en-US" dirty="0">
                <a:solidFill>
                  <a:schemeClr val="accent6">
                    <a:lumMod val="60000"/>
                    <a:lumOff val="40000"/>
                  </a:schemeClr>
                </a:solidFill>
              </a:rPr>
              <a:t> labor	=&gt;	12M corn</a:t>
            </a:r>
          </a:p>
          <a:p>
            <a:r>
              <a:rPr lang="en-US" dirty="0">
                <a:solidFill>
                  <a:schemeClr val="accent6">
                    <a:lumMod val="60000"/>
                    <a:lumOff val="40000"/>
                  </a:schemeClr>
                </a:solidFill>
              </a:rPr>
              <a:t>Jeans:	1M </a:t>
            </a:r>
            <a:r>
              <a:rPr lang="en-US" dirty="0" err="1">
                <a:solidFill>
                  <a:schemeClr val="accent6">
                    <a:lumMod val="60000"/>
                    <a:lumOff val="40000"/>
                  </a:schemeClr>
                </a:solidFill>
              </a:rPr>
              <a:t>hrs</a:t>
            </a:r>
            <a:r>
              <a:rPr lang="en-US" dirty="0">
                <a:solidFill>
                  <a:schemeClr val="accent6">
                    <a:lumMod val="60000"/>
                    <a:lumOff val="40000"/>
                  </a:schemeClr>
                </a:solidFill>
              </a:rPr>
              <a:t> labor	=&gt;	16M jeans</a:t>
            </a:r>
          </a:p>
          <a:p>
            <a:endParaRPr lang="en-US" dirty="0"/>
          </a:p>
        </p:txBody>
      </p:sp>
      <p:sp>
        <p:nvSpPr>
          <p:cNvPr id="9" name="TextBox 8">
            <a:extLst>
              <a:ext uri="{FF2B5EF4-FFF2-40B4-BE49-F238E27FC236}">
                <a16:creationId xmlns:a16="http://schemas.microsoft.com/office/drawing/2014/main" id="{194AF23B-3DFD-440C-9CBE-D71F05112568}"/>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2657313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benefits of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24</a:t>
            </a:fld>
            <a:endParaRPr lang="en-US"/>
          </a:p>
        </p:txBody>
      </p:sp>
      <p:pic>
        <p:nvPicPr>
          <p:cNvPr id="7" name="Picture 6">
            <a:extLst>
              <a:ext uri="{FF2B5EF4-FFF2-40B4-BE49-F238E27FC236}">
                <a16:creationId xmlns:a16="http://schemas.microsoft.com/office/drawing/2014/main" id="{E0637FDF-C69F-48FD-94BA-76E588B83378}"/>
              </a:ext>
            </a:extLst>
          </p:cNvPr>
          <p:cNvPicPr>
            <a:picLocks noChangeAspect="1"/>
          </p:cNvPicPr>
          <p:nvPr/>
        </p:nvPicPr>
        <p:blipFill>
          <a:blip r:embed="rId2"/>
          <a:stretch>
            <a:fillRect/>
          </a:stretch>
        </p:blipFill>
        <p:spPr>
          <a:xfrm>
            <a:off x="3657600" y="1066800"/>
            <a:ext cx="5382279" cy="1447800"/>
          </a:xfrm>
          <a:prstGeom prst="rect">
            <a:avLst/>
          </a:prstGeom>
        </p:spPr>
      </p:pic>
      <p:sp>
        <p:nvSpPr>
          <p:cNvPr id="8" name="TextBox 7">
            <a:extLst>
              <a:ext uri="{FF2B5EF4-FFF2-40B4-BE49-F238E27FC236}">
                <a16:creationId xmlns:a16="http://schemas.microsoft.com/office/drawing/2014/main" id="{96E74442-0CD8-43BC-ADE8-0FE3F809EFEA}"/>
              </a:ext>
            </a:extLst>
          </p:cNvPr>
          <p:cNvSpPr txBox="1"/>
          <p:nvPr/>
        </p:nvSpPr>
        <p:spPr>
          <a:xfrm>
            <a:off x="389374" y="2619500"/>
            <a:ext cx="5959365" cy="2585323"/>
          </a:xfrm>
          <a:prstGeom prst="rect">
            <a:avLst/>
          </a:prstGeom>
          <a:noFill/>
        </p:spPr>
        <p:txBody>
          <a:bodyPr wrap="square" rtlCol="0">
            <a:spAutoFit/>
          </a:bodyPr>
          <a:lstStyle/>
          <a:p>
            <a:r>
              <a:rPr lang="en-US" b="1" dirty="0" err="1">
                <a:solidFill>
                  <a:schemeClr val="accent1">
                    <a:lumMod val="50000"/>
                  </a:schemeClr>
                </a:solidFill>
              </a:rPr>
              <a:t>Contente’s</a:t>
            </a:r>
            <a:r>
              <a:rPr lang="en-US" b="1" dirty="0">
                <a:solidFill>
                  <a:schemeClr val="accent1">
                    <a:lumMod val="50000"/>
                  </a:schemeClr>
                </a:solidFill>
              </a:rPr>
              <a:t> opportunity cost</a:t>
            </a:r>
          </a:p>
          <a:p>
            <a:endParaRPr lang="en-US" dirty="0">
              <a:solidFill>
                <a:schemeClr val="accent1">
                  <a:lumMod val="50000"/>
                </a:schemeClr>
              </a:solidFill>
            </a:endParaRPr>
          </a:p>
          <a:p>
            <a:r>
              <a:rPr lang="en-US" dirty="0">
                <a:solidFill>
                  <a:schemeClr val="accent1">
                    <a:lumMod val="50000"/>
                  </a:schemeClr>
                </a:solidFill>
              </a:rPr>
              <a:t>Corn:	12/6 = 2</a:t>
            </a:r>
          </a:p>
          <a:p>
            <a:r>
              <a:rPr lang="en-US" dirty="0">
                <a:solidFill>
                  <a:schemeClr val="accent1">
                    <a:lumMod val="50000"/>
                  </a:schemeClr>
                </a:solidFill>
              </a:rPr>
              <a:t>Jeans:	6/12 = 1/2</a:t>
            </a:r>
          </a:p>
          <a:p>
            <a:endParaRPr lang="en-US" dirty="0"/>
          </a:p>
          <a:p>
            <a:r>
              <a:rPr lang="en-US" b="1" dirty="0">
                <a:solidFill>
                  <a:schemeClr val="accent6">
                    <a:lumMod val="60000"/>
                    <a:lumOff val="40000"/>
                  </a:schemeClr>
                </a:solidFill>
              </a:rPr>
              <a:t>Euphoria’s opportunity cost</a:t>
            </a:r>
          </a:p>
          <a:p>
            <a:endParaRPr lang="en-US" dirty="0">
              <a:solidFill>
                <a:schemeClr val="accent6">
                  <a:lumMod val="60000"/>
                  <a:lumOff val="40000"/>
                </a:schemeClr>
              </a:solidFill>
            </a:endParaRPr>
          </a:p>
          <a:p>
            <a:r>
              <a:rPr lang="en-US" dirty="0">
                <a:solidFill>
                  <a:schemeClr val="accent6">
                    <a:lumMod val="60000"/>
                    <a:lumOff val="40000"/>
                  </a:schemeClr>
                </a:solidFill>
              </a:rPr>
              <a:t>Corn:	16/4 = 4</a:t>
            </a:r>
          </a:p>
          <a:p>
            <a:r>
              <a:rPr lang="en-US" dirty="0">
                <a:solidFill>
                  <a:schemeClr val="accent6">
                    <a:lumMod val="60000"/>
                    <a:lumOff val="40000"/>
                  </a:schemeClr>
                </a:solidFill>
              </a:rPr>
              <a:t>Jeans:	4/16 = 1/4</a:t>
            </a:r>
          </a:p>
        </p:txBody>
      </p:sp>
      <p:sp>
        <p:nvSpPr>
          <p:cNvPr id="6" name="TextBox 5">
            <a:extLst>
              <a:ext uri="{FF2B5EF4-FFF2-40B4-BE49-F238E27FC236}">
                <a16:creationId xmlns:a16="http://schemas.microsoft.com/office/drawing/2014/main" id="{B67AE316-3F9C-4A0F-AF47-CE2BA8DE4F1E}"/>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91713224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benefits of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25</a:t>
            </a:fld>
            <a:endParaRPr lang="en-US"/>
          </a:p>
        </p:txBody>
      </p:sp>
      <p:pic>
        <p:nvPicPr>
          <p:cNvPr id="7" name="Picture 6">
            <a:extLst>
              <a:ext uri="{FF2B5EF4-FFF2-40B4-BE49-F238E27FC236}">
                <a16:creationId xmlns:a16="http://schemas.microsoft.com/office/drawing/2014/main" id="{E0637FDF-C69F-48FD-94BA-76E588B83378}"/>
              </a:ext>
            </a:extLst>
          </p:cNvPr>
          <p:cNvPicPr>
            <a:picLocks noChangeAspect="1"/>
          </p:cNvPicPr>
          <p:nvPr/>
        </p:nvPicPr>
        <p:blipFill>
          <a:blip r:embed="rId2"/>
          <a:stretch>
            <a:fillRect/>
          </a:stretch>
        </p:blipFill>
        <p:spPr>
          <a:xfrm>
            <a:off x="3657600" y="1066800"/>
            <a:ext cx="5382279" cy="1447800"/>
          </a:xfrm>
          <a:prstGeom prst="rect">
            <a:avLst/>
          </a:prstGeom>
        </p:spPr>
      </p:pic>
      <p:sp>
        <p:nvSpPr>
          <p:cNvPr id="8" name="TextBox 7">
            <a:extLst>
              <a:ext uri="{FF2B5EF4-FFF2-40B4-BE49-F238E27FC236}">
                <a16:creationId xmlns:a16="http://schemas.microsoft.com/office/drawing/2014/main" id="{96E74442-0CD8-43BC-ADE8-0FE3F809EFEA}"/>
              </a:ext>
            </a:extLst>
          </p:cNvPr>
          <p:cNvSpPr txBox="1"/>
          <p:nvPr/>
        </p:nvSpPr>
        <p:spPr>
          <a:xfrm>
            <a:off x="389374" y="2619500"/>
            <a:ext cx="5959365" cy="2585323"/>
          </a:xfrm>
          <a:prstGeom prst="rect">
            <a:avLst/>
          </a:prstGeom>
          <a:noFill/>
        </p:spPr>
        <p:txBody>
          <a:bodyPr wrap="square" rtlCol="0">
            <a:spAutoFit/>
          </a:bodyPr>
          <a:lstStyle/>
          <a:p>
            <a:r>
              <a:rPr lang="en-US" b="1" dirty="0" err="1">
                <a:solidFill>
                  <a:schemeClr val="accent1">
                    <a:lumMod val="50000"/>
                  </a:schemeClr>
                </a:solidFill>
              </a:rPr>
              <a:t>Contente’s</a:t>
            </a:r>
            <a:r>
              <a:rPr lang="en-US" b="1" dirty="0">
                <a:solidFill>
                  <a:schemeClr val="accent1">
                    <a:lumMod val="50000"/>
                  </a:schemeClr>
                </a:solidFill>
              </a:rPr>
              <a:t> opportunity cost</a:t>
            </a:r>
          </a:p>
          <a:p>
            <a:endParaRPr lang="en-US" dirty="0">
              <a:solidFill>
                <a:schemeClr val="accent1">
                  <a:lumMod val="50000"/>
                </a:schemeClr>
              </a:solidFill>
            </a:endParaRPr>
          </a:p>
          <a:p>
            <a:r>
              <a:rPr lang="en-US" dirty="0">
                <a:solidFill>
                  <a:schemeClr val="accent1">
                    <a:lumMod val="50000"/>
                  </a:schemeClr>
                </a:solidFill>
              </a:rPr>
              <a:t>Corn:	12/6 = 2</a:t>
            </a:r>
          </a:p>
          <a:p>
            <a:r>
              <a:rPr lang="en-US" dirty="0">
                <a:solidFill>
                  <a:schemeClr val="accent1">
                    <a:lumMod val="50000"/>
                  </a:schemeClr>
                </a:solidFill>
              </a:rPr>
              <a:t>Jeans:	6/12 = 1/2</a:t>
            </a:r>
          </a:p>
          <a:p>
            <a:endParaRPr lang="en-US" dirty="0"/>
          </a:p>
          <a:p>
            <a:r>
              <a:rPr lang="en-US" b="1" dirty="0">
                <a:solidFill>
                  <a:schemeClr val="accent6">
                    <a:lumMod val="60000"/>
                    <a:lumOff val="40000"/>
                  </a:schemeClr>
                </a:solidFill>
              </a:rPr>
              <a:t>Euphoria’s opportunity cost</a:t>
            </a:r>
          </a:p>
          <a:p>
            <a:endParaRPr lang="en-US" dirty="0">
              <a:solidFill>
                <a:schemeClr val="accent6">
                  <a:lumMod val="60000"/>
                  <a:lumOff val="40000"/>
                </a:schemeClr>
              </a:solidFill>
            </a:endParaRPr>
          </a:p>
          <a:p>
            <a:r>
              <a:rPr lang="en-US" dirty="0">
                <a:solidFill>
                  <a:schemeClr val="accent6">
                    <a:lumMod val="60000"/>
                    <a:lumOff val="40000"/>
                  </a:schemeClr>
                </a:solidFill>
              </a:rPr>
              <a:t>Corn:	16/4 = 4</a:t>
            </a:r>
          </a:p>
          <a:p>
            <a:r>
              <a:rPr lang="en-US" dirty="0">
                <a:solidFill>
                  <a:schemeClr val="accent6">
                    <a:lumMod val="60000"/>
                    <a:lumOff val="40000"/>
                  </a:schemeClr>
                </a:solidFill>
              </a:rPr>
              <a:t>Jeans:	4/16 = 1/4</a:t>
            </a:r>
          </a:p>
        </p:txBody>
      </p:sp>
      <p:sp>
        <p:nvSpPr>
          <p:cNvPr id="3" name="Rectangle 2">
            <a:extLst>
              <a:ext uri="{FF2B5EF4-FFF2-40B4-BE49-F238E27FC236}">
                <a16:creationId xmlns:a16="http://schemas.microsoft.com/office/drawing/2014/main" id="{F4A8B088-5D8C-4834-B928-696A2C8E1533}"/>
              </a:ext>
            </a:extLst>
          </p:cNvPr>
          <p:cNvSpPr/>
          <p:nvPr/>
        </p:nvSpPr>
        <p:spPr bwMode="auto">
          <a:xfrm>
            <a:off x="389374" y="3200400"/>
            <a:ext cx="1972826" cy="304800"/>
          </a:xfrm>
          <a:prstGeom prst="rect">
            <a:avLst/>
          </a:prstGeom>
          <a:no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ln>
                <a:noFill/>
              </a:ln>
              <a:solidFill>
                <a:schemeClr val="tx1"/>
              </a:solidFill>
              <a:effectLst/>
              <a:latin typeface="Arial" pitchFamily="34" charset="0"/>
            </a:endParaRPr>
          </a:p>
        </p:txBody>
      </p:sp>
      <p:sp>
        <p:nvSpPr>
          <p:cNvPr id="5" name="Arrow: Right 4">
            <a:extLst>
              <a:ext uri="{FF2B5EF4-FFF2-40B4-BE49-F238E27FC236}">
                <a16:creationId xmlns:a16="http://schemas.microsoft.com/office/drawing/2014/main" id="{7983B73F-D183-4277-A589-AD903D6C91C8}"/>
              </a:ext>
            </a:extLst>
          </p:cNvPr>
          <p:cNvSpPr/>
          <p:nvPr/>
        </p:nvSpPr>
        <p:spPr bwMode="auto">
          <a:xfrm rot="10800000">
            <a:off x="2608611" y="3289041"/>
            <a:ext cx="762000" cy="152400"/>
          </a:xfrm>
          <a:prstGeom prst="rightArrow">
            <a:avLst/>
          </a:prstGeom>
          <a:no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ln>
                <a:noFill/>
              </a:ln>
              <a:solidFill>
                <a:schemeClr val="tx1"/>
              </a:solidFill>
              <a:effectLst/>
              <a:latin typeface="Arial" pitchFamily="34" charset="0"/>
            </a:endParaRPr>
          </a:p>
        </p:txBody>
      </p:sp>
      <p:sp>
        <p:nvSpPr>
          <p:cNvPr id="6" name="TextBox 5">
            <a:extLst>
              <a:ext uri="{FF2B5EF4-FFF2-40B4-BE49-F238E27FC236}">
                <a16:creationId xmlns:a16="http://schemas.microsoft.com/office/drawing/2014/main" id="{716FEA7E-BBC0-40E6-B65F-2A11C3EA276D}"/>
              </a:ext>
            </a:extLst>
          </p:cNvPr>
          <p:cNvSpPr txBox="1"/>
          <p:nvPr/>
        </p:nvSpPr>
        <p:spPr>
          <a:xfrm>
            <a:off x="3505199" y="3176151"/>
            <a:ext cx="5534680" cy="369332"/>
          </a:xfrm>
          <a:prstGeom prst="rect">
            <a:avLst/>
          </a:prstGeom>
          <a:noFill/>
        </p:spPr>
        <p:txBody>
          <a:bodyPr wrap="square" rtlCol="0">
            <a:spAutoFit/>
          </a:bodyPr>
          <a:lstStyle/>
          <a:p>
            <a:r>
              <a:rPr lang="en-US" b="1" dirty="0">
                <a:solidFill>
                  <a:srgbClr val="FFC000"/>
                </a:solidFill>
              </a:rPr>
              <a:t>Comparative advantage in the production of corn</a:t>
            </a:r>
          </a:p>
        </p:txBody>
      </p:sp>
      <p:sp>
        <p:nvSpPr>
          <p:cNvPr id="9" name="Rectangle 8">
            <a:extLst>
              <a:ext uri="{FF2B5EF4-FFF2-40B4-BE49-F238E27FC236}">
                <a16:creationId xmlns:a16="http://schemas.microsoft.com/office/drawing/2014/main" id="{59D52E0C-0A97-47AF-947D-AA678446B390}"/>
              </a:ext>
            </a:extLst>
          </p:cNvPr>
          <p:cNvSpPr/>
          <p:nvPr/>
        </p:nvSpPr>
        <p:spPr bwMode="auto">
          <a:xfrm>
            <a:off x="457200" y="4858000"/>
            <a:ext cx="1972826" cy="304800"/>
          </a:xfrm>
          <a:prstGeom prst="rect">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ln>
                <a:noFill/>
              </a:ln>
              <a:solidFill>
                <a:schemeClr val="tx1"/>
              </a:solidFill>
              <a:effectLst/>
              <a:latin typeface="Arial" pitchFamily="34" charset="0"/>
            </a:endParaRPr>
          </a:p>
        </p:txBody>
      </p:sp>
      <p:sp>
        <p:nvSpPr>
          <p:cNvPr id="10" name="Arrow: Right 9">
            <a:extLst>
              <a:ext uri="{FF2B5EF4-FFF2-40B4-BE49-F238E27FC236}">
                <a16:creationId xmlns:a16="http://schemas.microsoft.com/office/drawing/2014/main" id="{1262593E-41FF-45D8-84EA-2BEA19A22E76}"/>
              </a:ext>
            </a:extLst>
          </p:cNvPr>
          <p:cNvSpPr/>
          <p:nvPr/>
        </p:nvSpPr>
        <p:spPr bwMode="auto">
          <a:xfrm rot="10800000">
            <a:off x="2607056" y="4934200"/>
            <a:ext cx="762000" cy="152400"/>
          </a:xfrm>
          <a:prstGeom prst="rightArrow">
            <a:avLst/>
          </a:prstGeom>
          <a:noFill/>
          <a:ln w="2857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ln>
                <a:noFill/>
              </a:ln>
              <a:solidFill>
                <a:schemeClr val="tx1"/>
              </a:solidFill>
              <a:effectLst/>
              <a:latin typeface="Arial" pitchFamily="34" charset="0"/>
            </a:endParaRPr>
          </a:p>
        </p:txBody>
      </p:sp>
      <p:sp>
        <p:nvSpPr>
          <p:cNvPr id="11" name="TextBox 10">
            <a:extLst>
              <a:ext uri="{FF2B5EF4-FFF2-40B4-BE49-F238E27FC236}">
                <a16:creationId xmlns:a16="http://schemas.microsoft.com/office/drawing/2014/main" id="{D865ED4C-54D8-416F-884B-F2177B46D980}"/>
              </a:ext>
            </a:extLst>
          </p:cNvPr>
          <p:cNvSpPr txBox="1"/>
          <p:nvPr/>
        </p:nvSpPr>
        <p:spPr>
          <a:xfrm>
            <a:off x="3505200" y="4825734"/>
            <a:ext cx="5634038" cy="369332"/>
          </a:xfrm>
          <a:prstGeom prst="rect">
            <a:avLst/>
          </a:prstGeom>
          <a:noFill/>
        </p:spPr>
        <p:txBody>
          <a:bodyPr wrap="square" rtlCol="0">
            <a:spAutoFit/>
          </a:bodyPr>
          <a:lstStyle/>
          <a:p>
            <a:r>
              <a:rPr lang="en-US" b="1" dirty="0">
                <a:solidFill>
                  <a:srgbClr val="00B0F0"/>
                </a:solidFill>
              </a:rPr>
              <a:t>Comparative advantage in the production of jeans</a:t>
            </a:r>
          </a:p>
        </p:txBody>
      </p:sp>
      <p:sp>
        <p:nvSpPr>
          <p:cNvPr id="12" name="TextBox 11">
            <a:extLst>
              <a:ext uri="{FF2B5EF4-FFF2-40B4-BE49-F238E27FC236}">
                <a16:creationId xmlns:a16="http://schemas.microsoft.com/office/drawing/2014/main" id="{A9E8BB62-3C21-4F4E-A7B8-ED43F683833E}"/>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3237516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benefits of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pic>
        <p:nvPicPr>
          <p:cNvPr id="7" name="Picture 6">
            <a:extLst>
              <a:ext uri="{FF2B5EF4-FFF2-40B4-BE49-F238E27FC236}">
                <a16:creationId xmlns:a16="http://schemas.microsoft.com/office/drawing/2014/main" id="{E0637FDF-C69F-48FD-94BA-76E588B83378}"/>
              </a:ext>
            </a:extLst>
          </p:cNvPr>
          <p:cNvPicPr>
            <a:picLocks noChangeAspect="1"/>
          </p:cNvPicPr>
          <p:nvPr/>
        </p:nvPicPr>
        <p:blipFill>
          <a:blip r:embed="rId2"/>
          <a:stretch>
            <a:fillRect/>
          </a:stretch>
        </p:blipFill>
        <p:spPr>
          <a:xfrm>
            <a:off x="3657600" y="1066800"/>
            <a:ext cx="5382279" cy="1447800"/>
          </a:xfrm>
          <a:prstGeom prst="rect">
            <a:avLst/>
          </a:prstGeom>
        </p:spPr>
      </p:pic>
      <p:sp>
        <p:nvSpPr>
          <p:cNvPr id="8" name="TextBox 7">
            <a:extLst>
              <a:ext uri="{FF2B5EF4-FFF2-40B4-BE49-F238E27FC236}">
                <a16:creationId xmlns:a16="http://schemas.microsoft.com/office/drawing/2014/main" id="{96E74442-0CD8-43BC-ADE8-0FE3F809EFEA}"/>
              </a:ext>
            </a:extLst>
          </p:cNvPr>
          <p:cNvSpPr txBox="1"/>
          <p:nvPr/>
        </p:nvSpPr>
        <p:spPr>
          <a:xfrm>
            <a:off x="304800" y="3436776"/>
            <a:ext cx="5959365" cy="2585323"/>
          </a:xfrm>
          <a:prstGeom prst="rect">
            <a:avLst/>
          </a:prstGeom>
          <a:noFill/>
        </p:spPr>
        <p:txBody>
          <a:bodyPr wrap="square" rtlCol="0">
            <a:spAutoFit/>
          </a:bodyPr>
          <a:lstStyle/>
          <a:p>
            <a:r>
              <a:rPr lang="en-US" b="1" dirty="0" err="1">
                <a:solidFill>
                  <a:schemeClr val="accent1">
                    <a:lumMod val="50000"/>
                  </a:schemeClr>
                </a:solidFill>
              </a:rPr>
              <a:t>Contente’s</a:t>
            </a:r>
            <a:r>
              <a:rPr lang="en-US" b="1" dirty="0">
                <a:solidFill>
                  <a:schemeClr val="accent1">
                    <a:lumMod val="50000"/>
                  </a:schemeClr>
                </a:solidFill>
              </a:rPr>
              <a:t> production under specialization:</a:t>
            </a:r>
          </a:p>
          <a:p>
            <a:endParaRPr lang="en-US" dirty="0">
              <a:solidFill>
                <a:schemeClr val="accent1">
                  <a:lumMod val="50000"/>
                </a:schemeClr>
              </a:solidFill>
            </a:endParaRPr>
          </a:p>
          <a:p>
            <a:r>
              <a:rPr lang="en-US" dirty="0">
                <a:solidFill>
                  <a:schemeClr val="accent1">
                    <a:lumMod val="50000"/>
                  </a:schemeClr>
                </a:solidFill>
              </a:rPr>
              <a:t>Corn:	6*4 = </a:t>
            </a:r>
            <a:r>
              <a:rPr lang="en-US" b="1" dirty="0">
                <a:solidFill>
                  <a:srgbClr val="FFC000"/>
                </a:solidFill>
              </a:rPr>
              <a:t>24</a:t>
            </a:r>
          </a:p>
          <a:p>
            <a:r>
              <a:rPr lang="en-US" dirty="0">
                <a:solidFill>
                  <a:schemeClr val="accent1">
                    <a:lumMod val="50000"/>
                  </a:schemeClr>
                </a:solidFill>
              </a:rPr>
              <a:t>Jeans:	12*0 = 0</a:t>
            </a:r>
          </a:p>
          <a:p>
            <a:endParaRPr lang="en-US" dirty="0"/>
          </a:p>
          <a:p>
            <a:r>
              <a:rPr lang="en-US" b="1" dirty="0">
                <a:solidFill>
                  <a:schemeClr val="accent6">
                    <a:lumMod val="60000"/>
                    <a:lumOff val="40000"/>
                  </a:schemeClr>
                </a:solidFill>
              </a:rPr>
              <a:t>Euphoria’s production under specialization:</a:t>
            </a:r>
          </a:p>
          <a:p>
            <a:endParaRPr lang="en-US" dirty="0">
              <a:solidFill>
                <a:schemeClr val="accent6">
                  <a:lumMod val="60000"/>
                  <a:lumOff val="40000"/>
                </a:schemeClr>
              </a:solidFill>
            </a:endParaRPr>
          </a:p>
          <a:p>
            <a:r>
              <a:rPr lang="en-US" dirty="0">
                <a:solidFill>
                  <a:schemeClr val="accent6">
                    <a:lumMod val="60000"/>
                    <a:lumOff val="40000"/>
                  </a:schemeClr>
                </a:solidFill>
              </a:rPr>
              <a:t>Corn:	4*0 = 0</a:t>
            </a:r>
          </a:p>
          <a:p>
            <a:r>
              <a:rPr lang="en-US" dirty="0">
                <a:solidFill>
                  <a:schemeClr val="accent6">
                    <a:lumMod val="60000"/>
                    <a:lumOff val="40000"/>
                  </a:schemeClr>
                </a:solidFill>
              </a:rPr>
              <a:t>Jeans:	16*4 = </a:t>
            </a:r>
            <a:r>
              <a:rPr lang="en-US" b="1" dirty="0">
                <a:solidFill>
                  <a:srgbClr val="00B0F0"/>
                </a:solidFill>
              </a:rPr>
              <a:t>64</a:t>
            </a:r>
          </a:p>
        </p:txBody>
      </p:sp>
      <p:sp>
        <p:nvSpPr>
          <p:cNvPr id="3" name="TextBox 2">
            <a:extLst>
              <a:ext uri="{FF2B5EF4-FFF2-40B4-BE49-F238E27FC236}">
                <a16:creationId xmlns:a16="http://schemas.microsoft.com/office/drawing/2014/main" id="{5267AFF7-0196-488F-BA85-5D8D5C3AE7F8}"/>
              </a:ext>
            </a:extLst>
          </p:cNvPr>
          <p:cNvSpPr txBox="1"/>
          <p:nvPr/>
        </p:nvSpPr>
        <p:spPr>
          <a:xfrm>
            <a:off x="228599" y="2573413"/>
            <a:ext cx="8811279" cy="646331"/>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Suppose that each country completely specializes in the production of the good in which it has a comparative advantage, producing </a:t>
            </a:r>
            <a:r>
              <a:rPr lang="en-US" b="1" i="0" dirty="0">
                <a:solidFill>
                  <a:srgbClr val="000000"/>
                </a:solidFill>
                <a:effectLst/>
                <a:latin typeface="verdana" panose="020B0604030504040204" pitchFamily="34" charset="0"/>
              </a:rPr>
              <a:t>only</a:t>
            </a:r>
            <a:r>
              <a:rPr lang="en-US" b="0" i="0" dirty="0">
                <a:solidFill>
                  <a:srgbClr val="000000"/>
                </a:solidFill>
                <a:effectLst/>
                <a:latin typeface="verdana" panose="020B0604030504040204" pitchFamily="34" charset="0"/>
              </a:rPr>
              <a:t> that good.</a:t>
            </a:r>
            <a:endParaRPr lang="en-US" dirty="0"/>
          </a:p>
        </p:txBody>
      </p:sp>
      <p:sp>
        <p:nvSpPr>
          <p:cNvPr id="9" name="TextBox 8">
            <a:extLst>
              <a:ext uri="{FF2B5EF4-FFF2-40B4-BE49-F238E27FC236}">
                <a16:creationId xmlns:a16="http://schemas.microsoft.com/office/drawing/2014/main" id="{8F5ACA59-1D8E-4AF9-85D0-F6B0167ED664}"/>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5930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benefits of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27</a:t>
            </a:fld>
            <a:endParaRPr lang="en-US"/>
          </a:p>
        </p:txBody>
      </p:sp>
      <p:sp>
        <p:nvSpPr>
          <p:cNvPr id="3" name="TextBox 2">
            <a:extLst>
              <a:ext uri="{FF2B5EF4-FFF2-40B4-BE49-F238E27FC236}">
                <a16:creationId xmlns:a16="http://schemas.microsoft.com/office/drawing/2014/main" id="{5267AFF7-0196-488F-BA85-5D8D5C3AE7F8}"/>
              </a:ext>
            </a:extLst>
          </p:cNvPr>
          <p:cNvSpPr txBox="1"/>
          <p:nvPr/>
        </p:nvSpPr>
        <p:spPr>
          <a:xfrm>
            <a:off x="166360" y="1066800"/>
            <a:ext cx="8811279" cy="646331"/>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Suppose the country that produces corn trades </a:t>
            </a:r>
            <a:r>
              <a:rPr lang="en-US" b="1" i="0" dirty="0">
                <a:solidFill>
                  <a:srgbClr val="FFC000"/>
                </a:solidFill>
                <a:effectLst/>
                <a:latin typeface="verdana" panose="020B0604030504040204" pitchFamily="34" charset="0"/>
              </a:rPr>
              <a:t>14 million bushels of corn </a:t>
            </a:r>
            <a:r>
              <a:rPr lang="en-US" b="0" i="0" dirty="0">
                <a:solidFill>
                  <a:srgbClr val="000000"/>
                </a:solidFill>
                <a:effectLst/>
                <a:latin typeface="verdana" panose="020B0604030504040204" pitchFamily="34" charset="0"/>
              </a:rPr>
              <a:t>to the other country in exchange for </a:t>
            </a:r>
            <a:r>
              <a:rPr lang="en-US" b="1" i="0" dirty="0">
                <a:solidFill>
                  <a:srgbClr val="00B0F0"/>
                </a:solidFill>
                <a:effectLst/>
                <a:latin typeface="verdana" panose="020B0604030504040204" pitchFamily="34" charset="0"/>
              </a:rPr>
              <a:t>42 million pairs of jeans</a:t>
            </a:r>
            <a:r>
              <a:rPr lang="en-US" b="0" i="0" dirty="0">
                <a:solidFill>
                  <a:srgbClr val="000000"/>
                </a:solidFill>
                <a:effectLst/>
                <a:latin typeface="verdana" panose="020B0604030504040204" pitchFamily="34" charset="0"/>
              </a:rPr>
              <a:t>.</a:t>
            </a:r>
            <a:endParaRPr lang="en-US" dirty="0"/>
          </a:p>
        </p:txBody>
      </p:sp>
      <p:pic>
        <p:nvPicPr>
          <p:cNvPr id="6" name="Picture 5">
            <a:extLst>
              <a:ext uri="{FF2B5EF4-FFF2-40B4-BE49-F238E27FC236}">
                <a16:creationId xmlns:a16="http://schemas.microsoft.com/office/drawing/2014/main" id="{088BA81A-002E-4438-ACBA-2B2C777FE260}"/>
              </a:ext>
            </a:extLst>
          </p:cNvPr>
          <p:cNvPicPr>
            <a:picLocks noChangeAspect="1"/>
          </p:cNvPicPr>
          <p:nvPr/>
        </p:nvPicPr>
        <p:blipFill>
          <a:blip r:embed="rId2"/>
          <a:stretch>
            <a:fillRect/>
          </a:stretch>
        </p:blipFill>
        <p:spPr>
          <a:xfrm>
            <a:off x="329873" y="1713131"/>
            <a:ext cx="8484251" cy="3319463"/>
          </a:xfrm>
          <a:prstGeom prst="rect">
            <a:avLst/>
          </a:prstGeom>
        </p:spPr>
      </p:pic>
      <p:sp>
        <p:nvSpPr>
          <p:cNvPr id="9" name="TextBox 8">
            <a:extLst>
              <a:ext uri="{FF2B5EF4-FFF2-40B4-BE49-F238E27FC236}">
                <a16:creationId xmlns:a16="http://schemas.microsoft.com/office/drawing/2014/main" id="{C42ED4C3-D787-4E5D-9844-581F9A608B31}"/>
              </a:ext>
            </a:extLst>
          </p:cNvPr>
          <p:cNvSpPr txBox="1"/>
          <p:nvPr/>
        </p:nvSpPr>
        <p:spPr>
          <a:xfrm>
            <a:off x="166360" y="5078760"/>
            <a:ext cx="3505200" cy="1200329"/>
          </a:xfrm>
          <a:prstGeom prst="rect">
            <a:avLst/>
          </a:prstGeom>
          <a:noFill/>
        </p:spPr>
        <p:txBody>
          <a:bodyPr wrap="square" rtlCol="0">
            <a:spAutoFit/>
          </a:bodyPr>
          <a:lstStyle/>
          <a:p>
            <a:pPr algn="ctr"/>
            <a:r>
              <a:rPr lang="en-US" b="0" i="0" dirty="0">
                <a:solidFill>
                  <a:srgbClr val="000000"/>
                </a:solidFill>
                <a:effectLst/>
                <a:latin typeface="verdana" panose="020B0604030504040204" pitchFamily="34" charset="0"/>
              </a:rPr>
              <a:t>Countries </a:t>
            </a:r>
            <a:r>
              <a:rPr lang="en-US" b="1" i="0" dirty="0">
                <a:solidFill>
                  <a:srgbClr val="000000"/>
                </a:solidFill>
                <a:effectLst/>
                <a:latin typeface="verdana" panose="020B0604030504040204" pitchFamily="34" charset="0"/>
              </a:rPr>
              <a:t>did not</a:t>
            </a:r>
            <a:r>
              <a:rPr lang="en-US" b="0" i="0" dirty="0">
                <a:solidFill>
                  <a:srgbClr val="000000"/>
                </a:solidFill>
                <a:effectLst/>
                <a:latin typeface="verdana" panose="020B0604030504040204" pitchFamily="34" charset="0"/>
              </a:rPr>
              <a:t> specialize</a:t>
            </a:r>
          </a:p>
          <a:p>
            <a:endParaRPr lang="en-US" b="0" i="0" dirty="0">
              <a:solidFill>
                <a:srgbClr val="000000"/>
              </a:solidFill>
              <a:effectLst/>
              <a:latin typeface="verdana" panose="020B0604030504040204" pitchFamily="34" charset="0"/>
            </a:endParaRPr>
          </a:p>
          <a:p>
            <a:r>
              <a:rPr lang="en-US" b="1" i="0" dirty="0">
                <a:solidFill>
                  <a:srgbClr val="FFC000"/>
                </a:solidFill>
                <a:effectLst/>
                <a:latin typeface="verdana" panose="020B0604030504040204" pitchFamily="34" charset="0"/>
              </a:rPr>
              <a:t>Corn: 18 million bushels</a:t>
            </a:r>
          </a:p>
          <a:p>
            <a:r>
              <a:rPr lang="en-US" b="1" dirty="0">
                <a:solidFill>
                  <a:srgbClr val="00B0F0"/>
                </a:solidFill>
                <a:latin typeface="verdana" panose="020B0604030504040204" pitchFamily="34" charset="0"/>
              </a:rPr>
              <a:t>Jeans: </a:t>
            </a:r>
            <a:r>
              <a:rPr lang="en-US" b="1" i="0" dirty="0">
                <a:solidFill>
                  <a:srgbClr val="00B0F0"/>
                </a:solidFill>
                <a:effectLst/>
                <a:latin typeface="verdana" panose="020B0604030504040204" pitchFamily="34" charset="0"/>
              </a:rPr>
              <a:t>52 million pairs</a:t>
            </a:r>
            <a:endParaRPr lang="en-US" b="1" dirty="0">
              <a:solidFill>
                <a:srgbClr val="00B0F0"/>
              </a:solidFill>
            </a:endParaRPr>
          </a:p>
        </p:txBody>
      </p:sp>
      <p:sp>
        <p:nvSpPr>
          <p:cNvPr id="10" name="TextBox 9">
            <a:extLst>
              <a:ext uri="{FF2B5EF4-FFF2-40B4-BE49-F238E27FC236}">
                <a16:creationId xmlns:a16="http://schemas.microsoft.com/office/drawing/2014/main" id="{3CE9489D-CD08-4485-9503-ED408427D099}"/>
              </a:ext>
            </a:extLst>
          </p:cNvPr>
          <p:cNvSpPr txBox="1"/>
          <p:nvPr/>
        </p:nvSpPr>
        <p:spPr>
          <a:xfrm>
            <a:off x="3809998" y="5078760"/>
            <a:ext cx="3352800" cy="1200329"/>
          </a:xfrm>
          <a:prstGeom prst="rect">
            <a:avLst/>
          </a:prstGeom>
          <a:noFill/>
        </p:spPr>
        <p:txBody>
          <a:bodyPr wrap="square" rtlCol="0">
            <a:spAutoFit/>
          </a:bodyPr>
          <a:lstStyle/>
          <a:p>
            <a:pPr algn="ctr"/>
            <a:r>
              <a:rPr lang="en-US" b="0" i="0" dirty="0">
                <a:solidFill>
                  <a:srgbClr val="000000"/>
                </a:solidFill>
                <a:effectLst/>
                <a:latin typeface="verdana" panose="020B0604030504040204" pitchFamily="34" charset="0"/>
              </a:rPr>
              <a:t>Countries </a:t>
            </a:r>
            <a:r>
              <a:rPr lang="en-US" b="1" i="0" dirty="0">
                <a:solidFill>
                  <a:srgbClr val="000000"/>
                </a:solidFill>
                <a:effectLst/>
                <a:latin typeface="verdana" panose="020B0604030504040204" pitchFamily="34" charset="0"/>
              </a:rPr>
              <a:t>did</a:t>
            </a:r>
            <a:r>
              <a:rPr lang="en-US" b="0" i="0" dirty="0">
                <a:solidFill>
                  <a:srgbClr val="000000"/>
                </a:solidFill>
                <a:effectLst/>
                <a:latin typeface="verdana" panose="020B0604030504040204" pitchFamily="34" charset="0"/>
              </a:rPr>
              <a:t> specialize</a:t>
            </a:r>
          </a:p>
          <a:p>
            <a:endParaRPr lang="en-US" b="0" i="0" dirty="0">
              <a:solidFill>
                <a:srgbClr val="000000"/>
              </a:solidFill>
              <a:effectLst/>
              <a:latin typeface="verdana" panose="020B0604030504040204" pitchFamily="34" charset="0"/>
            </a:endParaRPr>
          </a:p>
          <a:p>
            <a:r>
              <a:rPr lang="en-US" b="1" i="0" dirty="0">
                <a:solidFill>
                  <a:srgbClr val="FFC000"/>
                </a:solidFill>
                <a:effectLst/>
                <a:latin typeface="verdana" panose="020B0604030504040204" pitchFamily="34" charset="0"/>
              </a:rPr>
              <a:t>Corn: 24 million bushels</a:t>
            </a:r>
          </a:p>
          <a:p>
            <a:r>
              <a:rPr lang="en-US" b="1" dirty="0">
                <a:solidFill>
                  <a:srgbClr val="00B0F0"/>
                </a:solidFill>
                <a:latin typeface="verdana" panose="020B0604030504040204" pitchFamily="34" charset="0"/>
              </a:rPr>
              <a:t>Jeans: </a:t>
            </a:r>
            <a:r>
              <a:rPr lang="en-US" b="1" i="0" dirty="0">
                <a:solidFill>
                  <a:srgbClr val="00B0F0"/>
                </a:solidFill>
                <a:effectLst/>
                <a:latin typeface="verdana" panose="020B0604030504040204" pitchFamily="34" charset="0"/>
              </a:rPr>
              <a:t>64 million pairs</a:t>
            </a:r>
            <a:endParaRPr lang="en-US" b="1" dirty="0">
              <a:solidFill>
                <a:srgbClr val="00B0F0"/>
              </a:solidFill>
            </a:endParaRPr>
          </a:p>
        </p:txBody>
      </p:sp>
      <p:sp>
        <p:nvSpPr>
          <p:cNvPr id="11" name="TextBox 10">
            <a:extLst>
              <a:ext uri="{FF2B5EF4-FFF2-40B4-BE49-F238E27FC236}">
                <a16:creationId xmlns:a16="http://schemas.microsoft.com/office/drawing/2014/main" id="{E1E1180E-9E58-4FEC-B0F7-206C505BB699}"/>
              </a:ext>
            </a:extLst>
          </p:cNvPr>
          <p:cNvSpPr txBox="1"/>
          <p:nvPr/>
        </p:nvSpPr>
        <p:spPr>
          <a:xfrm>
            <a:off x="7301237" y="5038506"/>
            <a:ext cx="1838001" cy="1200329"/>
          </a:xfrm>
          <a:prstGeom prst="rect">
            <a:avLst/>
          </a:prstGeom>
          <a:noFill/>
        </p:spPr>
        <p:txBody>
          <a:bodyPr wrap="square" rtlCol="0">
            <a:spAutoFit/>
          </a:bodyPr>
          <a:lstStyle/>
          <a:p>
            <a:pPr algn="ctr"/>
            <a:r>
              <a:rPr lang="en-US" b="1" i="0" dirty="0">
                <a:solidFill>
                  <a:srgbClr val="000000"/>
                </a:solidFill>
                <a:effectLst/>
                <a:latin typeface="verdana" panose="020B0604030504040204" pitchFamily="34" charset="0"/>
              </a:rPr>
              <a:t>Gains</a:t>
            </a:r>
          </a:p>
          <a:p>
            <a:endParaRPr lang="en-US" b="0" i="0" dirty="0">
              <a:solidFill>
                <a:srgbClr val="000000"/>
              </a:solidFill>
              <a:effectLst/>
              <a:latin typeface="verdana" panose="020B0604030504040204" pitchFamily="34" charset="0"/>
            </a:endParaRPr>
          </a:p>
          <a:p>
            <a:r>
              <a:rPr lang="en-US" b="1" i="0" dirty="0">
                <a:solidFill>
                  <a:srgbClr val="FFC000"/>
                </a:solidFill>
                <a:effectLst/>
                <a:latin typeface="verdana" panose="020B0604030504040204" pitchFamily="34" charset="0"/>
              </a:rPr>
              <a:t>Corn: 6 M</a:t>
            </a:r>
          </a:p>
          <a:p>
            <a:r>
              <a:rPr lang="en-US" b="1" dirty="0">
                <a:solidFill>
                  <a:srgbClr val="00B0F0"/>
                </a:solidFill>
                <a:latin typeface="verdana" panose="020B0604030504040204" pitchFamily="34" charset="0"/>
              </a:rPr>
              <a:t>Jeans: 12</a:t>
            </a:r>
            <a:r>
              <a:rPr lang="en-US" b="1" i="0" dirty="0">
                <a:solidFill>
                  <a:srgbClr val="00B0F0"/>
                </a:solidFill>
                <a:effectLst/>
                <a:latin typeface="verdana" panose="020B0604030504040204" pitchFamily="34" charset="0"/>
              </a:rPr>
              <a:t> M</a:t>
            </a:r>
            <a:endParaRPr lang="en-US" b="1" dirty="0">
              <a:solidFill>
                <a:srgbClr val="00B0F0"/>
              </a:solidFill>
            </a:endParaRPr>
          </a:p>
        </p:txBody>
      </p:sp>
      <p:sp>
        <p:nvSpPr>
          <p:cNvPr id="12" name="TextBox 11">
            <a:extLst>
              <a:ext uri="{FF2B5EF4-FFF2-40B4-BE49-F238E27FC236}">
                <a16:creationId xmlns:a16="http://schemas.microsoft.com/office/drawing/2014/main" id="{17339A60-61B8-4D6E-982C-D1B10063EB9F}"/>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68090001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Specialization and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28</a:t>
            </a:fld>
            <a:endParaRPr lang="en-US"/>
          </a:p>
        </p:txBody>
      </p:sp>
      <p:grpSp>
        <p:nvGrpSpPr>
          <p:cNvPr id="10" name="Group 9">
            <a:extLst>
              <a:ext uri="{FF2B5EF4-FFF2-40B4-BE49-F238E27FC236}">
                <a16:creationId xmlns:a16="http://schemas.microsoft.com/office/drawing/2014/main" id="{BCEC597C-38E2-4117-842E-216DA238E4C2}"/>
              </a:ext>
            </a:extLst>
          </p:cNvPr>
          <p:cNvGrpSpPr/>
          <p:nvPr/>
        </p:nvGrpSpPr>
        <p:grpSpPr>
          <a:xfrm>
            <a:off x="147518" y="1333500"/>
            <a:ext cx="8848964" cy="4191000"/>
            <a:chOff x="147518" y="1333500"/>
            <a:chExt cx="8848964" cy="4191000"/>
          </a:xfrm>
        </p:grpSpPr>
        <p:pic>
          <p:nvPicPr>
            <p:cNvPr id="5" name="Picture 4">
              <a:extLst>
                <a:ext uri="{FF2B5EF4-FFF2-40B4-BE49-F238E27FC236}">
                  <a16:creationId xmlns:a16="http://schemas.microsoft.com/office/drawing/2014/main" id="{364BFE35-9C27-4004-9941-3798A3033FAA}"/>
                </a:ext>
              </a:extLst>
            </p:cNvPr>
            <p:cNvPicPr>
              <a:picLocks noChangeAspect="1"/>
            </p:cNvPicPr>
            <p:nvPr/>
          </p:nvPicPr>
          <p:blipFill>
            <a:blip r:embed="rId2"/>
            <a:stretch>
              <a:fillRect/>
            </a:stretch>
          </p:blipFill>
          <p:spPr>
            <a:xfrm>
              <a:off x="147518" y="1333500"/>
              <a:ext cx="8848964" cy="4191000"/>
            </a:xfrm>
            <a:prstGeom prst="rect">
              <a:avLst/>
            </a:prstGeom>
          </p:spPr>
        </p:pic>
        <p:sp>
          <p:nvSpPr>
            <p:cNvPr id="6" name="TextBox 5">
              <a:extLst>
                <a:ext uri="{FF2B5EF4-FFF2-40B4-BE49-F238E27FC236}">
                  <a16:creationId xmlns:a16="http://schemas.microsoft.com/office/drawing/2014/main" id="{935857D1-1DCD-4F6F-B27A-515B2FE7F363}"/>
                </a:ext>
              </a:extLst>
            </p:cNvPr>
            <p:cNvSpPr txBox="1"/>
            <p:nvPr/>
          </p:nvSpPr>
          <p:spPr>
            <a:xfrm>
              <a:off x="479535" y="4267200"/>
              <a:ext cx="381000" cy="261610"/>
            </a:xfrm>
            <a:prstGeom prst="rect">
              <a:avLst/>
            </a:prstGeom>
            <a:noFill/>
          </p:spPr>
          <p:txBody>
            <a:bodyPr wrap="square" rtlCol="0">
              <a:spAutoFit/>
            </a:bodyPr>
            <a:lstStyle/>
            <a:p>
              <a:r>
                <a:rPr lang="en-US" sz="1100" dirty="0"/>
                <a:t>9</a:t>
              </a:r>
              <a:endParaRPr lang="en-US" dirty="0"/>
            </a:p>
          </p:txBody>
        </p:sp>
        <p:sp>
          <p:nvSpPr>
            <p:cNvPr id="9" name="TextBox 8">
              <a:extLst>
                <a:ext uri="{FF2B5EF4-FFF2-40B4-BE49-F238E27FC236}">
                  <a16:creationId xmlns:a16="http://schemas.microsoft.com/office/drawing/2014/main" id="{CDD1144B-6756-4564-9B52-7F139018808A}"/>
                </a:ext>
              </a:extLst>
            </p:cNvPr>
            <p:cNvSpPr txBox="1"/>
            <p:nvPr/>
          </p:nvSpPr>
          <p:spPr>
            <a:xfrm>
              <a:off x="5029200" y="4267200"/>
              <a:ext cx="381000" cy="261610"/>
            </a:xfrm>
            <a:prstGeom prst="rect">
              <a:avLst/>
            </a:prstGeom>
            <a:noFill/>
          </p:spPr>
          <p:txBody>
            <a:bodyPr wrap="square" rtlCol="0">
              <a:spAutoFit/>
            </a:bodyPr>
            <a:lstStyle/>
            <a:p>
              <a:r>
                <a:rPr lang="en-US" sz="1100" dirty="0"/>
                <a:t>9</a:t>
              </a:r>
              <a:endParaRPr lang="en-US" dirty="0"/>
            </a:p>
          </p:txBody>
        </p:sp>
      </p:grpSp>
      <p:sp>
        <p:nvSpPr>
          <p:cNvPr id="8" name="TextBox 7">
            <a:extLst>
              <a:ext uri="{FF2B5EF4-FFF2-40B4-BE49-F238E27FC236}">
                <a16:creationId xmlns:a16="http://schemas.microsoft.com/office/drawing/2014/main" id="{FCF5A93B-A598-491D-BE1A-704DB2953ACC}"/>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20055190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Specialization and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29</a:t>
            </a:fld>
            <a:endParaRPr lang="en-US"/>
          </a:p>
        </p:txBody>
      </p:sp>
      <p:grpSp>
        <p:nvGrpSpPr>
          <p:cNvPr id="10" name="Group 9">
            <a:extLst>
              <a:ext uri="{FF2B5EF4-FFF2-40B4-BE49-F238E27FC236}">
                <a16:creationId xmlns:a16="http://schemas.microsoft.com/office/drawing/2014/main" id="{BCEC597C-38E2-4117-842E-216DA238E4C2}"/>
              </a:ext>
            </a:extLst>
          </p:cNvPr>
          <p:cNvGrpSpPr/>
          <p:nvPr/>
        </p:nvGrpSpPr>
        <p:grpSpPr>
          <a:xfrm>
            <a:off x="1522779" y="1219200"/>
            <a:ext cx="6098441" cy="2585323"/>
            <a:chOff x="147518" y="1333500"/>
            <a:chExt cx="8848964" cy="4191000"/>
          </a:xfrm>
        </p:grpSpPr>
        <p:pic>
          <p:nvPicPr>
            <p:cNvPr id="5" name="Picture 4">
              <a:extLst>
                <a:ext uri="{FF2B5EF4-FFF2-40B4-BE49-F238E27FC236}">
                  <a16:creationId xmlns:a16="http://schemas.microsoft.com/office/drawing/2014/main" id="{364BFE35-9C27-4004-9941-3798A3033FAA}"/>
                </a:ext>
              </a:extLst>
            </p:cNvPr>
            <p:cNvPicPr>
              <a:picLocks noChangeAspect="1"/>
            </p:cNvPicPr>
            <p:nvPr/>
          </p:nvPicPr>
          <p:blipFill>
            <a:blip r:embed="rId2"/>
            <a:stretch>
              <a:fillRect/>
            </a:stretch>
          </p:blipFill>
          <p:spPr>
            <a:xfrm>
              <a:off x="147518" y="1333500"/>
              <a:ext cx="8848964" cy="4191000"/>
            </a:xfrm>
            <a:prstGeom prst="rect">
              <a:avLst/>
            </a:prstGeom>
          </p:spPr>
        </p:pic>
        <p:sp>
          <p:nvSpPr>
            <p:cNvPr id="6" name="TextBox 5">
              <a:extLst>
                <a:ext uri="{FF2B5EF4-FFF2-40B4-BE49-F238E27FC236}">
                  <a16:creationId xmlns:a16="http://schemas.microsoft.com/office/drawing/2014/main" id="{935857D1-1DCD-4F6F-B27A-515B2FE7F363}"/>
                </a:ext>
              </a:extLst>
            </p:cNvPr>
            <p:cNvSpPr txBox="1"/>
            <p:nvPr/>
          </p:nvSpPr>
          <p:spPr>
            <a:xfrm>
              <a:off x="479535" y="4267200"/>
              <a:ext cx="381000" cy="261610"/>
            </a:xfrm>
            <a:prstGeom prst="rect">
              <a:avLst/>
            </a:prstGeom>
            <a:noFill/>
          </p:spPr>
          <p:txBody>
            <a:bodyPr wrap="square" rtlCol="0">
              <a:spAutoFit/>
            </a:bodyPr>
            <a:lstStyle/>
            <a:p>
              <a:r>
                <a:rPr lang="en-US" sz="1100" dirty="0"/>
                <a:t>9</a:t>
              </a:r>
              <a:endParaRPr lang="en-US" dirty="0"/>
            </a:p>
          </p:txBody>
        </p:sp>
        <p:sp>
          <p:nvSpPr>
            <p:cNvPr id="9" name="TextBox 8">
              <a:extLst>
                <a:ext uri="{FF2B5EF4-FFF2-40B4-BE49-F238E27FC236}">
                  <a16:creationId xmlns:a16="http://schemas.microsoft.com/office/drawing/2014/main" id="{CDD1144B-6756-4564-9B52-7F139018808A}"/>
                </a:ext>
              </a:extLst>
            </p:cNvPr>
            <p:cNvSpPr txBox="1"/>
            <p:nvPr/>
          </p:nvSpPr>
          <p:spPr>
            <a:xfrm>
              <a:off x="5029200" y="4267200"/>
              <a:ext cx="381000" cy="261610"/>
            </a:xfrm>
            <a:prstGeom prst="rect">
              <a:avLst/>
            </a:prstGeom>
            <a:noFill/>
          </p:spPr>
          <p:txBody>
            <a:bodyPr wrap="square" rtlCol="0">
              <a:spAutoFit/>
            </a:bodyPr>
            <a:lstStyle/>
            <a:p>
              <a:r>
                <a:rPr lang="en-US" sz="1100" dirty="0"/>
                <a:t>9</a:t>
              </a:r>
              <a:endParaRPr lang="en-US" dirty="0"/>
            </a:p>
          </p:txBody>
        </p:sp>
      </p:grpSp>
      <p:sp>
        <p:nvSpPr>
          <p:cNvPr id="8" name="TextBox 7">
            <a:extLst>
              <a:ext uri="{FF2B5EF4-FFF2-40B4-BE49-F238E27FC236}">
                <a16:creationId xmlns:a16="http://schemas.microsoft.com/office/drawing/2014/main" id="{9A856994-E0D0-4389-B3EF-22CC1DDBA5C0}"/>
              </a:ext>
            </a:extLst>
          </p:cNvPr>
          <p:cNvSpPr txBox="1"/>
          <p:nvPr/>
        </p:nvSpPr>
        <p:spPr>
          <a:xfrm>
            <a:off x="152401" y="3804523"/>
            <a:ext cx="3428999" cy="2585323"/>
          </a:xfrm>
          <a:prstGeom prst="rect">
            <a:avLst/>
          </a:prstGeom>
          <a:noFill/>
        </p:spPr>
        <p:txBody>
          <a:bodyPr wrap="square" rtlCol="0">
            <a:spAutoFit/>
          </a:bodyPr>
          <a:lstStyle/>
          <a:p>
            <a:r>
              <a:rPr lang="en-US" b="1" dirty="0" err="1">
                <a:solidFill>
                  <a:schemeClr val="accent1">
                    <a:lumMod val="50000"/>
                  </a:schemeClr>
                </a:solidFill>
              </a:rPr>
              <a:t>Candonia’s</a:t>
            </a:r>
            <a:r>
              <a:rPr lang="en-US" b="1" dirty="0">
                <a:solidFill>
                  <a:schemeClr val="accent1">
                    <a:lumMod val="50000"/>
                  </a:schemeClr>
                </a:solidFill>
              </a:rPr>
              <a:t> opportunity cost</a:t>
            </a:r>
          </a:p>
          <a:p>
            <a:endParaRPr lang="en-US" dirty="0">
              <a:solidFill>
                <a:schemeClr val="accent1">
                  <a:lumMod val="50000"/>
                </a:schemeClr>
              </a:solidFill>
            </a:endParaRPr>
          </a:p>
          <a:p>
            <a:r>
              <a:rPr lang="en-US" dirty="0">
                <a:solidFill>
                  <a:schemeClr val="accent1">
                    <a:lumMod val="50000"/>
                  </a:schemeClr>
                </a:solidFill>
              </a:rPr>
              <a:t>Sugar:	36/18 = 2</a:t>
            </a:r>
          </a:p>
          <a:p>
            <a:r>
              <a:rPr lang="en-US" dirty="0">
                <a:solidFill>
                  <a:schemeClr val="accent1">
                    <a:lumMod val="50000"/>
                  </a:schemeClr>
                </a:solidFill>
              </a:rPr>
              <a:t>Grain:	18/36 = 1/2</a:t>
            </a:r>
          </a:p>
          <a:p>
            <a:endParaRPr lang="en-US" dirty="0"/>
          </a:p>
          <a:p>
            <a:r>
              <a:rPr lang="en-US" b="1" dirty="0" err="1">
                <a:solidFill>
                  <a:schemeClr val="accent6">
                    <a:lumMod val="60000"/>
                    <a:lumOff val="40000"/>
                  </a:schemeClr>
                </a:solidFill>
              </a:rPr>
              <a:t>Desonia’s</a:t>
            </a:r>
            <a:r>
              <a:rPr lang="en-US" b="1" dirty="0">
                <a:solidFill>
                  <a:schemeClr val="accent6">
                    <a:lumMod val="60000"/>
                    <a:lumOff val="40000"/>
                  </a:schemeClr>
                </a:solidFill>
              </a:rPr>
              <a:t> opportunity cost</a:t>
            </a:r>
          </a:p>
          <a:p>
            <a:endParaRPr lang="en-US" dirty="0">
              <a:solidFill>
                <a:schemeClr val="accent6">
                  <a:lumMod val="60000"/>
                  <a:lumOff val="40000"/>
                </a:schemeClr>
              </a:solidFill>
            </a:endParaRPr>
          </a:p>
          <a:p>
            <a:r>
              <a:rPr lang="en-US" dirty="0">
                <a:solidFill>
                  <a:schemeClr val="accent6">
                    <a:lumMod val="60000"/>
                    <a:lumOff val="40000"/>
                  </a:schemeClr>
                </a:solidFill>
              </a:rPr>
              <a:t>Sugar:	24/36 = 2/3</a:t>
            </a:r>
          </a:p>
          <a:p>
            <a:r>
              <a:rPr lang="en-US" dirty="0">
                <a:solidFill>
                  <a:schemeClr val="accent6">
                    <a:lumMod val="60000"/>
                    <a:lumOff val="40000"/>
                  </a:schemeClr>
                </a:solidFill>
              </a:rPr>
              <a:t>Grain:	36/24 = 3/2</a:t>
            </a:r>
          </a:p>
        </p:txBody>
      </p:sp>
      <p:sp>
        <p:nvSpPr>
          <p:cNvPr id="3" name="Rectangle 2">
            <a:extLst>
              <a:ext uri="{FF2B5EF4-FFF2-40B4-BE49-F238E27FC236}">
                <a16:creationId xmlns:a16="http://schemas.microsoft.com/office/drawing/2014/main" id="{0C30C03A-F7F4-4912-9110-9EE5A3BAF99A}"/>
              </a:ext>
            </a:extLst>
          </p:cNvPr>
          <p:cNvSpPr/>
          <p:nvPr/>
        </p:nvSpPr>
        <p:spPr bwMode="auto">
          <a:xfrm>
            <a:off x="228600" y="4696700"/>
            <a:ext cx="2133600" cy="228600"/>
          </a:xfrm>
          <a:prstGeom prst="rect">
            <a:avLst/>
          </a:prstGeom>
          <a:noFill/>
          <a:ln w="38100"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23A9D296-5C9C-4A5B-9892-424489481539}"/>
              </a:ext>
            </a:extLst>
          </p:cNvPr>
          <p:cNvSpPr/>
          <p:nvPr/>
        </p:nvSpPr>
        <p:spPr bwMode="auto">
          <a:xfrm>
            <a:off x="228600" y="5775630"/>
            <a:ext cx="2133600" cy="257300"/>
          </a:xfrm>
          <a:prstGeom prst="rect">
            <a:avLst/>
          </a:prstGeom>
          <a:noFill/>
          <a:ln w="38100"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solidFill>
                <a:schemeClr val="tx1"/>
              </a:solidFill>
              <a:effectLst/>
              <a:latin typeface="Arial" pitchFamily="34" charset="0"/>
            </a:endParaRPr>
          </a:p>
        </p:txBody>
      </p:sp>
      <p:sp>
        <p:nvSpPr>
          <p:cNvPr id="12" name="TextBox 11">
            <a:extLst>
              <a:ext uri="{FF2B5EF4-FFF2-40B4-BE49-F238E27FC236}">
                <a16:creationId xmlns:a16="http://schemas.microsoft.com/office/drawing/2014/main" id="{80B14C11-8A1E-4142-BC9F-11598067D439}"/>
              </a:ext>
            </a:extLst>
          </p:cNvPr>
          <p:cNvSpPr txBox="1"/>
          <p:nvPr/>
        </p:nvSpPr>
        <p:spPr>
          <a:xfrm>
            <a:off x="4114800" y="3804523"/>
            <a:ext cx="5959365" cy="2585323"/>
          </a:xfrm>
          <a:prstGeom prst="rect">
            <a:avLst/>
          </a:prstGeom>
          <a:noFill/>
        </p:spPr>
        <p:txBody>
          <a:bodyPr wrap="square" rtlCol="0">
            <a:spAutoFit/>
          </a:bodyPr>
          <a:lstStyle/>
          <a:p>
            <a:r>
              <a:rPr lang="en-US" b="1" dirty="0" err="1">
                <a:solidFill>
                  <a:schemeClr val="accent1">
                    <a:lumMod val="50000"/>
                  </a:schemeClr>
                </a:solidFill>
              </a:rPr>
              <a:t>Candonia’s</a:t>
            </a:r>
            <a:r>
              <a:rPr lang="en-US" b="1" dirty="0">
                <a:solidFill>
                  <a:schemeClr val="accent1">
                    <a:lumMod val="50000"/>
                  </a:schemeClr>
                </a:solidFill>
              </a:rPr>
              <a:t> production under specialization:</a:t>
            </a:r>
          </a:p>
          <a:p>
            <a:endParaRPr lang="en-US" dirty="0">
              <a:solidFill>
                <a:schemeClr val="accent1">
                  <a:lumMod val="50000"/>
                </a:schemeClr>
              </a:solidFill>
            </a:endParaRPr>
          </a:p>
          <a:p>
            <a:r>
              <a:rPr lang="en-US" dirty="0">
                <a:solidFill>
                  <a:schemeClr val="accent1">
                    <a:lumMod val="50000"/>
                  </a:schemeClr>
                </a:solidFill>
              </a:rPr>
              <a:t>Sugar :	0</a:t>
            </a:r>
            <a:endParaRPr lang="en-US" b="1" dirty="0">
              <a:solidFill>
                <a:srgbClr val="FFC000"/>
              </a:solidFill>
            </a:endParaRPr>
          </a:p>
          <a:p>
            <a:r>
              <a:rPr lang="en-US" dirty="0">
                <a:solidFill>
                  <a:schemeClr val="accent1">
                    <a:lumMod val="50000"/>
                  </a:schemeClr>
                </a:solidFill>
              </a:rPr>
              <a:t>Grain :	</a:t>
            </a:r>
            <a:r>
              <a:rPr lang="en-US" b="1" dirty="0">
                <a:solidFill>
                  <a:srgbClr val="FFC000"/>
                </a:solidFill>
              </a:rPr>
              <a:t>36</a:t>
            </a:r>
            <a:endParaRPr lang="en-US" dirty="0">
              <a:solidFill>
                <a:schemeClr val="accent1">
                  <a:lumMod val="50000"/>
                </a:schemeClr>
              </a:solidFill>
            </a:endParaRPr>
          </a:p>
          <a:p>
            <a:endParaRPr lang="en-US" dirty="0"/>
          </a:p>
          <a:p>
            <a:r>
              <a:rPr lang="en-US" b="1" dirty="0" err="1">
                <a:solidFill>
                  <a:schemeClr val="accent6">
                    <a:lumMod val="60000"/>
                    <a:lumOff val="40000"/>
                  </a:schemeClr>
                </a:solidFill>
              </a:rPr>
              <a:t>Desonia’s</a:t>
            </a:r>
            <a:r>
              <a:rPr lang="en-US" b="1" dirty="0">
                <a:solidFill>
                  <a:schemeClr val="accent6">
                    <a:lumMod val="60000"/>
                    <a:lumOff val="40000"/>
                  </a:schemeClr>
                </a:solidFill>
              </a:rPr>
              <a:t> production under specialization:</a:t>
            </a:r>
          </a:p>
          <a:p>
            <a:endParaRPr lang="en-US" dirty="0">
              <a:solidFill>
                <a:schemeClr val="accent6">
                  <a:lumMod val="60000"/>
                  <a:lumOff val="40000"/>
                </a:schemeClr>
              </a:solidFill>
            </a:endParaRPr>
          </a:p>
          <a:p>
            <a:r>
              <a:rPr lang="en-US" dirty="0">
                <a:solidFill>
                  <a:schemeClr val="accent6">
                    <a:lumMod val="60000"/>
                    <a:lumOff val="40000"/>
                  </a:schemeClr>
                </a:solidFill>
              </a:rPr>
              <a:t>Sugar :	</a:t>
            </a:r>
            <a:r>
              <a:rPr lang="en-US" b="1" dirty="0">
                <a:solidFill>
                  <a:srgbClr val="00B0F0"/>
                </a:solidFill>
              </a:rPr>
              <a:t>36</a:t>
            </a:r>
            <a:endParaRPr lang="en-US" dirty="0">
              <a:solidFill>
                <a:schemeClr val="accent6">
                  <a:lumMod val="60000"/>
                  <a:lumOff val="40000"/>
                </a:schemeClr>
              </a:solidFill>
            </a:endParaRPr>
          </a:p>
          <a:p>
            <a:r>
              <a:rPr lang="en-US" dirty="0">
                <a:solidFill>
                  <a:schemeClr val="accent6">
                    <a:lumMod val="60000"/>
                    <a:lumOff val="40000"/>
                  </a:schemeClr>
                </a:solidFill>
              </a:rPr>
              <a:t>Grain :	0</a:t>
            </a:r>
            <a:endParaRPr lang="en-US" b="1" dirty="0">
              <a:solidFill>
                <a:srgbClr val="00B0F0"/>
              </a:solidFill>
            </a:endParaRPr>
          </a:p>
        </p:txBody>
      </p:sp>
      <p:sp>
        <p:nvSpPr>
          <p:cNvPr id="13" name="TextBox 12">
            <a:extLst>
              <a:ext uri="{FF2B5EF4-FFF2-40B4-BE49-F238E27FC236}">
                <a16:creationId xmlns:a16="http://schemas.microsoft.com/office/drawing/2014/main" id="{285A2453-70AB-4ECF-822B-181F582FB23F}"/>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3290096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a:t>
            </a:r>
          </a:p>
        </p:txBody>
      </p:sp>
      <p:sp>
        <p:nvSpPr>
          <p:cNvPr id="8" name="Content Placeholder 7"/>
          <p:cNvSpPr>
            <a:spLocks noGrp="1"/>
          </p:cNvSpPr>
          <p:nvPr>
            <p:ph idx="1"/>
          </p:nvPr>
        </p:nvSpPr>
        <p:spPr>
          <a:xfrm>
            <a:off x="277813" y="1025525"/>
            <a:ext cx="8588375" cy="1108075"/>
          </a:xfrm>
        </p:spPr>
        <p:txBody>
          <a:bodyPr anchor="ctr" anchorCtr="0"/>
          <a:lstStyle/>
          <a:p>
            <a:r>
              <a:rPr lang="en-US" dirty="0"/>
              <a:t>Interdependence and the Gains from Trade</a:t>
            </a:r>
          </a:p>
        </p:txBody>
      </p:sp>
      <p:sp>
        <p:nvSpPr>
          <p:cNvPr id="18469" name="Slide Number Placeholder 3"/>
          <p:cNvSpPr>
            <a:spLocks noGrp="1"/>
          </p:cNvSpPr>
          <p:nvPr>
            <p:ph type="sldNum" sz="quarter" idx="10"/>
          </p:nvPr>
        </p:nvSpPr>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fld id="{95BEDC3B-C35B-4EA4-97A1-418A418CDD82}"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0" fontAlgn="auto" latinLnBrk="0" hangingPunct="0">
                <a:lnSpc>
                  <a:spcPct val="100000"/>
                </a:lnSpc>
                <a:spcBef>
                  <a:spcPct val="0"/>
                </a:spcBef>
                <a:spcAft>
                  <a:spcPts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3C96F18D-B279-45BA-B608-446BFC413B3F}"/>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36958601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Specialization and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30</a:t>
            </a:fld>
            <a:endParaRPr lang="en-US"/>
          </a:p>
        </p:txBody>
      </p:sp>
      <p:grpSp>
        <p:nvGrpSpPr>
          <p:cNvPr id="10" name="Group 9">
            <a:extLst>
              <a:ext uri="{FF2B5EF4-FFF2-40B4-BE49-F238E27FC236}">
                <a16:creationId xmlns:a16="http://schemas.microsoft.com/office/drawing/2014/main" id="{BCEC597C-38E2-4117-842E-216DA238E4C2}"/>
              </a:ext>
            </a:extLst>
          </p:cNvPr>
          <p:cNvGrpSpPr/>
          <p:nvPr/>
        </p:nvGrpSpPr>
        <p:grpSpPr>
          <a:xfrm>
            <a:off x="1522779" y="1219200"/>
            <a:ext cx="6098441" cy="2585323"/>
            <a:chOff x="147518" y="1333500"/>
            <a:chExt cx="8848964" cy="4191000"/>
          </a:xfrm>
        </p:grpSpPr>
        <p:pic>
          <p:nvPicPr>
            <p:cNvPr id="5" name="Picture 4">
              <a:extLst>
                <a:ext uri="{FF2B5EF4-FFF2-40B4-BE49-F238E27FC236}">
                  <a16:creationId xmlns:a16="http://schemas.microsoft.com/office/drawing/2014/main" id="{364BFE35-9C27-4004-9941-3798A3033FAA}"/>
                </a:ext>
              </a:extLst>
            </p:cNvPr>
            <p:cNvPicPr>
              <a:picLocks noChangeAspect="1"/>
            </p:cNvPicPr>
            <p:nvPr/>
          </p:nvPicPr>
          <p:blipFill>
            <a:blip r:embed="rId2"/>
            <a:stretch>
              <a:fillRect/>
            </a:stretch>
          </p:blipFill>
          <p:spPr>
            <a:xfrm>
              <a:off x="147518" y="1333500"/>
              <a:ext cx="8848964" cy="4191000"/>
            </a:xfrm>
            <a:prstGeom prst="rect">
              <a:avLst/>
            </a:prstGeom>
          </p:spPr>
        </p:pic>
        <p:sp>
          <p:nvSpPr>
            <p:cNvPr id="6" name="TextBox 5">
              <a:extLst>
                <a:ext uri="{FF2B5EF4-FFF2-40B4-BE49-F238E27FC236}">
                  <a16:creationId xmlns:a16="http://schemas.microsoft.com/office/drawing/2014/main" id="{935857D1-1DCD-4F6F-B27A-515B2FE7F363}"/>
                </a:ext>
              </a:extLst>
            </p:cNvPr>
            <p:cNvSpPr txBox="1"/>
            <p:nvPr/>
          </p:nvSpPr>
          <p:spPr>
            <a:xfrm>
              <a:off x="479535" y="4267200"/>
              <a:ext cx="381000" cy="261610"/>
            </a:xfrm>
            <a:prstGeom prst="rect">
              <a:avLst/>
            </a:prstGeom>
            <a:noFill/>
          </p:spPr>
          <p:txBody>
            <a:bodyPr wrap="square" rtlCol="0">
              <a:spAutoFit/>
            </a:bodyPr>
            <a:lstStyle/>
            <a:p>
              <a:r>
                <a:rPr lang="en-US" sz="1100" dirty="0"/>
                <a:t>9</a:t>
              </a:r>
              <a:endParaRPr lang="en-US" dirty="0"/>
            </a:p>
          </p:txBody>
        </p:sp>
        <p:sp>
          <p:nvSpPr>
            <p:cNvPr id="9" name="TextBox 8">
              <a:extLst>
                <a:ext uri="{FF2B5EF4-FFF2-40B4-BE49-F238E27FC236}">
                  <a16:creationId xmlns:a16="http://schemas.microsoft.com/office/drawing/2014/main" id="{CDD1144B-6756-4564-9B52-7F139018808A}"/>
                </a:ext>
              </a:extLst>
            </p:cNvPr>
            <p:cNvSpPr txBox="1"/>
            <p:nvPr/>
          </p:nvSpPr>
          <p:spPr>
            <a:xfrm>
              <a:off x="5029200" y="4267200"/>
              <a:ext cx="381000" cy="261610"/>
            </a:xfrm>
            <a:prstGeom prst="rect">
              <a:avLst/>
            </a:prstGeom>
            <a:noFill/>
          </p:spPr>
          <p:txBody>
            <a:bodyPr wrap="square" rtlCol="0">
              <a:spAutoFit/>
            </a:bodyPr>
            <a:lstStyle/>
            <a:p>
              <a:r>
                <a:rPr lang="en-US" sz="1100" dirty="0"/>
                <a:t>9</a:t>
              </a:r>
              <a:endParaRPr lang="en-US" dirty="0"/>
            </a:p>
          </p:txBody>
        </p:sp>
      </p:grpSp>
      <p:sp>
        <p:nvSpPr>
          <p:cNvPr id="7" name="TextBox 6">
            <a:extLst>
              <a:ext uri="{FF2B5EF4-FFF2-40B4-BE49-F238E27FC236}">
                <a16:creationId xmlns:a16="http://schemas.microsoft.com/office/drawing/2014/main" id="{77076563-CC06-439A-A127-0DE44B48099F}"/>
              </a:ext>
            </a:extLst>
          </p:cNvPr>
          <p:cNvSpPr txBox="1"/>
          <p:nvPr/>
        </p:nvSpPr>
        <p:spPr>
          <a:xfrm>
            <a:off x="228599" y="4061823"/>
            <a:ext cx="8686800" cy="2308324"/>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The countries decide to exchange 18 million pounds of grain for 18 million pounds of sugar. </a:t>
            </a:r>
          </a:p>
          <a:p>
            <a:endParaRPr lang="en-US" dirty="0">
              <a:solidFill>
                <a:srgbClr val="000000"/>
              </a:solidFill>
              <a:latin typeface="verdana" panose="020B0604030504040204" pitchFamily="34" charset="0"/>
            </a:endParaRPr>
          </a:p>
          <a:p>
            <a:r>
              <a:rPr lang="en-US" b="0" i="0" dirty="0">
                <a:solidFill>
                  <a:srgbClr val="000000"/>
                </a:solidFill>
                <a:effectLst/>
                <a:latin typeface="verdana" panose="020B0604030504040204" pitchFamily="34" charset="0"/>
              </a:rPr>
              <a:t>This ratio of goods is known as the </a:t>
            </a:r>
            <a:r>
              <a:rPr lang="en-US" b="1" i="0" dirty="0">
                <a:solidFill>
                  <a:srgbClr val="000000"/>
                </a:solidFill>
                <a:effectLst/>
                <a:latin typeface="verdana" panose="020B0604030504040204" pitchFamily="34" charset="0"/>
              </a:rPr>
              <a:t>price of trade</a:t>
            </a:r>
            <a:r>
              <a:rPr lang="en-US" b="0" i="0" dirty="0">
                <a:solidFill>
                  <a:srgbClr val="000000"/>
                </a:solidFill>
                <a:effectLst/>
                <a:latin typeface="verdana" panose="020B0604030504040204" pitchFamily="34" charset="0"/>
              </a:rPr>
              <a:t> between </a:t>
            </a:r>
            <a:r>
              <a:rPr lang="en-US" b="0" i="0" dirty="0" err="1">
                <a:solidFill>
                  <a:srgbClr val="000000"/>
                </a:solidFill>
                <a:effectLst/>
                <a:latin typeface="verdana" panose="020B0604030504040204" pitchFamily="34" charset="0"/>
              </a:rPr>
              <a:t>Candonia</a:t>
            </a:r>
            <a:r>
              <a:rPr lang="en-US" b="0" i="0" dirty="0">
                <a:solidFill>
                  <a:srgbClr val="000000"/>
                </a:solidFill>
                <a:effectLst/>
                <a:latin typeface="verdana" panose="020B0604030504040204" pitchFamily="34" charset="0"/>
              </a:rPr>
              <a:t> and </a:t>
            </a:r>
            <a:r>
              <a:rPr lang="en-US" b="0" i="0" dirty="0" err="1">
                <a:solidFill>
                  <a:srgbClr val="000000"/>
                </a:solidFill>
                <a:effectLst/>
                <a:latin typeface="verdana" panose="020B0604030504040204" pitchFamily="34" charset="0"/>
              </a:rPr>
              <a:t>Desonia</a:t>
            </a:r>
            <a:r>
              <a:rPr lang="en-US" b="0" i="0" dirty="0">
                <a:solidFill>
                  <a:srgbClr val="000000"/>
                </a:solidFill>
                <a:effectLst/>
                <a:latin typeface="verdana" panose="020B0604030504040204" pitchFamily="34" charset="0"/>
              </a:rPr>
              <a:t>.</a:t>
            </a:r>
          </a:p>
          <a:p>
            <a:endParaRPr lang="en-US" dirty="0">
              <a:solidFill>
                <a:srgbClr val="000000"/>
              </a:solidFill>
              <a:latin typeface="verdana" panose="020B0604030504040204" pitchFamily="34" charset="0"/>
            </a:endParaRPr>
          </a:p>
          <a:p>
            <a:r>
              <a:rPr lang="en-US" b="1" i="0" dirty="0">
                <a:solidFill>
                  <a:srgbClr val="000000"/>
                </a:solidFill>
                <a:effectLst/>
                <a:latin typeface="verdana" panose="020B0604030504040204" pitchFamily="34" charset="0"/>
              </a:rPr>
              <a:t>Price of trade = 18/18 = 1		(</a:t>
            </a:r>
            <a:r>
              <a:rPr lang="en-US" b="1" i="0" dirty="0">
                <a:solidFill>
                  <a:srgbClr val="00B0F0"/>
                </a:solidFill>
                <a:effectLst/>
                <a:latin typeface="verdana" panose="020B0604030504040204" pitchFamily="34" charset="0"/>
              </a:rPr>
              <a:t>1</a:t>
            </a:r>
            <a:r>
              <a:rPr lang="en-US" b="1" i="0" dirty="0">
                <a:solidFill>
                  <a:srgbClr val="000000"/>
                </a:solidFill>
                <a:effectLst/>
                <a:latin typeface="verdana" panose="020B0604030504040204" pitchFamily="34" charset="0"/>
              </a:rPr>
              <a:t>/</a:t>
            </a:r>
            <a:r>
              <a:rPr lang="en-US" b="1" i="0" dirty="0">
                <a:solidFill>
                  <a:srgbClr val="FFC000"/>
                </a:solidFill>
                <a:effectLst/>
                <a:latin typeface="verdana" panose="020B0604030504040204" pitchFamily="34" charset="0"/>
              </a:rPr>
              <a:t>2</a:t>
            </a:r>
            <a:r>
              <a:rPr lang="en-US" b="1" i="0" dirty="0">
                <a:solidFill>
                  <a:srgbClr val="000000"/>
                </a:solidFill>
                <a:effectLst/>
                <a:latin typeface="verdana" panose="020B0604030504040204" pitchFamily="34" charset="0"/>
              </a:rPr>
              <a:t> &gt; Price of trade &gt; </a:t>
            </a:r>
            <a:r>
              <a:rPr lang="en-US" b="1" i="0" dirty="0">
                <a:solidFill>
                  <a:srgbClr val="00B0F0"/>
                </a:solidFill>
                <a:effectLst/>
                <a:latin typeface="verdana" panose="020B0604030504040204" pitchFamily="34" charset="0"/>
              </a:rPr>
              <a:t>3</a:t>
            </a:r>
            <a:r>
              <a:rPr lang="en-US" b="1" i="0" dirty="0">
                <a:solidFill>
                  <a:srgbClr val="000000"/>
                </a:solidFill>
                <a:effectLst/>
                <a:latin typeface="verdana" panose="020B0604030504040204" pitchFamily="34" charset="0"/>
              </a:rPr>
              <a:t>/</a:t>
            </a:r>
            <a:r>
              <a:rPr lang="en-US" b="1" i="0" dirty="0">
                <a:solidFill>
                  <a:srgbClr val="FFC000"/>
                </a:solidFill>
                <a:effectLst/>
                <a:latin typeface="verdana" panose="020B0604030504040204" pitchFamily="34" charset="0"/>
              </a:rPr>
              <a:t>2</a:t>
            </a:r>
            <a:r>
              <a:rPr lang="en-US" b="1" dirty="0">
                <a:solidFill>
                  <a:srgbClr val="000000"/>
                </a:solidFill>
                <a:latin typeface="verdana" panose="020B0604030504040204" pitchFamily="34" charset="0"/>
              </a:rPr>
              <a:t>)</a:t>
            </a:r>
            <a:endParaRPr lang="en-US" b="1" i="0" dirty="0">
              <a:solidFill>
                <a:srgbClr val="000000"/>
              </a:solidFill>
              <a:effectLst/>
              <a:latin typeface="verdana" panose="020B0604030504040204" pitchFamily="34" charset="0"/>
            </a:endParaRPr>
          </a:p>
          <a:p>
            <a:r>
              <a:rPr lang="en-US" b="1" dirty="0">
                <a:solidFill>
                  <a:srgbClr val="000000"/>
                </a:solidFill>
                <a:latin typeface="verdana" panose="020B0604030504040204" pitchFamily="34" charset="0"/>
              </a:rPr>
              <a:t>					(</a:t>
            </a:r>
            <a:r>
              <a:rPr lang="en-US" b="1" i="0" dirty="0">
                <a:solidFill>
                  <a:srgbClr val="FFC000"/>
                </a:solidFill>
                <a:effectLst/>
                <a:latin typeface="verdana" panose="020B0604030504040204" pitchFamily="34" charset="0"/>
              </a:rPr>
              <a:t>2</a:t>
            </a:r>
            <a:r>
              <a:rPr lang="en-US" b="1" i="0" dirty="0">
                <a:solidFill>
                  <a:srgbClr val="000000"/>
                </a:solidFill>
                <a:effectLst/>
                <a:latin typeface="verdana" panose="020B0604030504040204" pitchFamily="34" charset="0"/>
              </a:rPr>
              <a:t>/</a:t>
            </a:r>
            <a:r>
              <a:rPr lang="en-US" b="1" i="0" dirty="0">
                <a:solidFill>
                  <a:srgbClr val="00B0F0"/>
                </a:solidFill>
                <a:effectLst/>
                <a:latin typeface="verdana" panose="020B0604030504040204" pitchFamily="34" charset="0"/>
              </a:rPr>
              <a:t>3</a:t>
            </a:r>
            <a:r>
              <a:rPr lang="en-US" b="1" i="0" dirty="0">
                <a:solidFill>
                  <a:srgbClr val="000000"/>
                </a:solidFill>
                <a:effectLst/>
                <a:latin typeface="verdana" panose="020B0604030504040204" pitchFamily="34" charset="0"/>
              </a:rPr>
              <a:t> &gt; Price of trade &gt; </a:t>
            </a:r>
            <a:r>
              <a:rPr lang="en-US" b="1" i="0" dirty="0">
                <a:solidFill>
                  <a:srgbClr val="FFC000"/>
                </a:solidFill>
                <a:effectLst/>
                <a:latin typeface="verdana" panose="020B0604030504040204" pitchFamily="34" charset="0"/>
              </a:rPr>
              <a:t>2</a:t>
            </a:r>
            <a:r>
              <a:rPr lang="en-US" b="1" i="0" dirty="0">
                <a:solidFill>
                  <a:srgbClr val="000000"/>
                </a:solidFill>
                <a:effectLst/>
                <a:latin typeface="verdana" panose="020B0604030504040204" pitchFamily="34" charset="0"/>
              </a:rPr>
              <a:t>/</a:t>
            </a:r>
            <a:r>
              <a:rPr lang="en-US" b="1" i="0" dirty="0">
                <a:solidFill>
                  <a:srgbClr val="00B0F0"/>
                </a:solidFill>
                <a:effectLst/>
                <a:latin typeface="verdana" panose="020B0604030504040204" pitchFamily="34" charset="0"/>
              </a:rPr>
              <a:t>1</a:t>
            </a:r>
            <a:r>
              <a:rPr lang="en-US" b="1" dirty="0">
                <a:solidFill>
                  <a:srgbClr val="000000"/>
                </a:solidFill>
                <a:latin typeface="verdana" panose="020B0604030504040204" pitchFamily="34" charset="0"/>
              </a:rPr>
              <a:t>)</a:t>
            </a:r>
            <a:endParaRPr lang="en-US" dirty="0"/>
          </a:p>
        </p:txBody>
      </p:sp>
      <p:sp>
        <p:nvSpPr>
          <p:cNvPr id="11" name="TextBox 10">
            <a:extLst>
              <a:ext uri="{FF2B5EF4-FFF2-40B4-BE49-F238E27FC236}">
                <a16:creationId xmlns:a16="http://schemas.microsoft.com/office/drawing/2014/main" id="{B9544F7C-FB0D-4BB7-A243-0F6767879DB2}"/>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3574389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7127-A8FD-44A1-92F2-331865B8600D}"/>
              </a:ext>
            </a:extLst>
          </p:cNvPr>
          <p:cNvSpPr>
            <a:spLocks noGrp="1"/>
          </p:cNvSpPr>
          <p:nvPr>
            <p:ph type="title"/>
          </p:nvPr>
        </p:nvSpPr>
        <p:spPr/>
        <p:txBody>
          <a:bodyPr/>
          <a:lstStyle/>
          <a:p>
            <a:r>
              <a:rPr lang="en-US" dirty="0"/>
              <a:t>Example: Specialization and trade</a:t>
            </a:r>
          </a:p>
        </p:txBody>
      </p:sp>
      <p:sp>
        <p:nvSpPr>
          <p:cNvPr id="4" name="Slide Number Placeholder 3">
            <a:extLst>
              <a:ext uri="{FF2B5EF4-FFF2-40B4-BE49-F238E27FC236}">
                <a16:creationId xmlns:a16="http://schemas.microsoft.com/office/drawing/2014/main" id="{0087A6C7-04C5-45FD-8F60-DFE608D5AD5B}"/>
              </a:ext>
            </a:extLst>
          </p:cNvPr>
          <p:cNvSpPr>
            <a:spLocks noGrp="1"/>
          </p:cNvSpPr>
          <p:nvPr>
            <p:ph type="sldNum" sz="quarter" idx="10"/>
          </p:nvPr>
        </p:nvSpPr>
        <p:spPr/>
        <p:txBody>
          <a:bodyPr/>
          <a:lstStyle/>
          <a:p>
            <a:pPr>
              <a:defRPr/>
            </a:pPr>
            <a:fld id="{073C29DC-2178-4274-9150-45F8EBD31C2D}" type="slidenum">
              <a:rPr lang="en-US" smtClean="0"/>
              <a:pPr>
                <a:defRPr/>
              </a:pPr>
              <a:t>31</a:t>
            </a:fld>
            <a:endParaRPr lang="en-US"/>
          </a:p>
        </p:txBody>
      </p:sp>
      <p:pic>
        <p:nvPicPr>
          <p:cNvPr id="8" name="Picture 7">
            <a:extLst>
              <a:ext uri="{FF2B5EF4-FFF2-40B4-BE49-F238E27FC236}">
                <a16:creationId xmlns:a16="http://schemas.microsoft.com/office/drawing/2014/main" id="{27E20F9C-4A63-4E4D-9823-8367CDA2DC73}"/>
              </a:ext>
            </a:extLst>
          </p:cNvPr>
          <p:cNvPicPr>
            <a:picLocks noChangeAspect="1"/>
          </p:cNvPicPr>
          <p:nvPr/>
        </p:nvPicPr>
        <p:blipFill>
          <a:blip r:embed="rId2"/>
          <a:stretch>
            <a:fillRect/>
          </a:stretch>
        </p:blipFill>
        <p:spPr>
          <a:xfrm>
            <a:off x="641460" y="1219200"/>
            <a:ext cx="3743325" cy="3971925"/>
          </a:xfrm>
          <a:prstGeom prst="rect">
            <a:avLst/>
          </a:prstGeom>
        </p:spPr>
      </p:pic>
      <p:pic>
        <p:nvPicPr>
          <p:cNvPr id="12" name="Picture 11">
            <a:extLst>
              <a:ext uri="{FF2B5EF4-FFF2-40B4-BE49-F238E27FC236}">
                <a16:creationId xmlns:a16="http://schemas.microsoft.com/office/drawing/2014/main" id="{A9409165-717E-4A07-A372-DE37D838BD1F}"/>
              </a:ext>
            </a:extLst>
          </p:cNvPr>
          <p:cNvPicPr>
            <a:picLocks noChangeAspect="1"/>
          </p:cNvPicPr>
          <p:nvPr/>
        </p:nvPicPr>
        <p:blipFill>
          <a:blip r:embed="rId3"/>
          <a:stretch>
            <a:fillRect/>
          </a:stretch>
        </p:blipFill>
        <p:spPr>
          <a:xfrm>
            <a:off x="4648200" y="1219200"/>
            <a:ext cx="3714750" cy="3905250"/>
          </a:xfrm>
          <a:prstGeom prst="rect">
            <a:avLst/>
          </a:prstGeom>
        </p:spPr>
      </p:pic>
      <p:sp>
        <p:nvSpPr>
          <p:cNvPr id="13" name="TextBox 12">
            <a:extLst>
              <a:ext uri="{FF2B5EF4-FFF2-40B4-BE49-F238E27FC236}">
                <a16:creationId xmlns:a16="http://schemas.microsoft.com/office/drawing/2014/main" id="{ACC321F9-1796-4EDE-B7E5-1B15F744A1B4}"/>
              </a:ext>
            </a:extLst>
          </p:cNvPr>
          <p:cNvSpPr txBox="1"/>
          <p:nvPr/>
        </p:nvSpPr>
        <p:spPr>
          <a:xfrm>
            <a:off x="190500" y="5315634"/>
            <a:ext cx="8763000" cy="646331"/>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Without engaging in international trade, </a:t>
            </a:r>
            <a:r>
              <a:rPr lang="en-US" b="0" i="0" dirty="0" err="1">
                <a:solidFill>
                  <a:srgbClr val="000000"/>
                </a:solidFill>
                <a:effectLst/>
                <a:latin typeface="verdana" panose="020B0604030504040204" pitchFamily="34" charset="0"/>
              </a:rPr>
              <a:t>Candonia</a:t>
            </a:r>
            <a:r>
              <a:rPr lang="en-US" b="0" i="0" dirty="0">
                <a:solidFill>
                  <a:srgbClr val="000000"/>
                </a:solidFill>
                <a:effectLst/>
                <a:latin typeface="verdana" panose="020B0604030504040204" pitchFamily="34" charset="0"/>
              </a:rPr>
              <a:t> and </a:t>
            </a:r>
            <a:r>
              <a:rPr lang="en-US" b="0" i="0" dirty="0" err="1">
                <a:solidFill>
                  <a:srgbClr val="000000"/>
                </a:solidFill>
                <a:effectLst/>
                <a:latin typeface="verdana" panose="020B0604030504040204" pitchFamily="34" charset="0"/>
              </a:rPr>
              <a:t>Desonia</a:t>
            </a:r>
            <a:r>
              <a:rPr lang="en-US" b="0"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would</a:t>
            </a:r>
            <a:r>
              <a:rPr lang="en-US" b="0"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not</a:t>
            </a:r>
            <a:r>
              <a:rPr lang="en-US" b="0" i="0" dirty="0">
                <a:solidFill>
                  <a:srgbClr val="000000"/>
                </a:solidFill>
                <a:effectLst/>
                <a:latin typeface="verdana" panose="020B0604030504040204" pitchFamily="34" charset="0"/>
              </a:rPr>
              <a:t> have been able to consume at the after-trade consumption bundles.</a:t>
            </a:r>
            <a:endParaRPr lang="en-US" dirty="0"/>
          </a:p>
        </p:txBody>
      </p:sp>
      <p:sp>
        <p:nvSpPr>
          <p:cNvPr id="7" name="TextBox 6">
            <a:extLst>
              <a:ext uri="{FF2B5EF4-FFF2-40B4-BE49-F238E27FC236}">
                <a16:creationId xmlns:a16="http://schemas.microsoft.com/office/drawing/2014/main" id="{41BF2A7B-9428-4BB6-818C-CBC08ADED9E1}"/>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0866112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800" dirty="0"/>
              <a:t>A Parable for the Modern Economy</a:t>
            </a:r>
          </a:p>
        </p:txBody>
      </p:sp>
      <p:sp>
        <p:nvSpPr>
          <p:cNvPr id="10243" name="Content Placeholder 2"/>
          <p:cNvSpPr>
            <a:spLocks noGrp="1"/>
          </p:cNvSpPr>
          <p:nvPr>
            <p:ph idx="1"/>
          </p:nvPr>
        </p:nvSpPr>
        <p:spPr>
          <a:xfrm>
            <a:off x="277813" y="1025525"/>
            <a:ext cx="8588375" cy="4841875"/>
          </a:xfrm>
        </p:spPr>
        <p:txBody>
          <a:bodyPr/>
          <a:lstStyle/>
          <a:p>
            <a:r>
              <a:rPr lang="en-US" altLang="en-US" dirty="0"/>
              <a:t>Only two goods</a:t>
            </a:r>
          </a:p>
          <a:p>
            <a:pPr lvl="1"/>
            <a:r>
              <a:rPr lang="en-US" altLang="en-US" dirty="0"/>
              <a:t>Meat</a:t>
            </a:r>
          </a:p>
          <a:p>
            <a:pPr lvl="1"/>
            <a:r>
              <a:rPr lang="en-US" altLang="en-US" dirty="0"/>
              <a:t>Potatoes</a:t>
            </a:r>
          </a:p>
          <a:p>
            <a:r>
              <a:rPr lang="en-US" altLang="en-US" dirty="0"/>
              <a:t>Only two people</a:t>
            </a:r>
          </a:p>
          <a:p>
            <a:pPr lvl="1"/>
            <a:r>
              <a:rPr lang="en-US" altLang="en-US" dirty="0"/>
              <a:t>A cattle rancher named Ruby </a:t>
            </a:r>
          </a:p>
          <a:p>
            <a:pPr lvl="1"/>
            <a:r>
              <a:rPr lang="en-US" altLang="en-US" dirty="0"/>
              <a:t>A potato farmer named Frank</a:t>
            </a:r>
          </a:p>
          <a:p>
            <a:pPr lvl="1"/>
            <a:r>
              <a:rPr lang="en-US" altLang="en-US" dirty="0"/>
              <a:t>Both would like to eat both meat and potatoes</a:t>
            </a:r>
          </a:p>
        </p:txBody>
      </p:sp>
      <p:sp>
        <p:nvSpPr>
          <p:cNvPr id="10245"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735A9CC-8307-49D8-9CF3-BACC5A936230}" type="slidenum">
              <a:rPr lang="en-US" altLang="en-US" sz="1200" smtClean="0">
                <a:solidFill>
                  <a:srgbClr val="002060"/>
                </a:solidFill>
              </a:rPr>
              <a:pPr algn="ctr" eaLnBrk="1" hangingPunct="1"/>
              <a:t>4</a:t>
            </a:fld>
            <a:endParaRPr lang="en-US" altLang="en-US" sz="1200" dirty="0">
              <a:solidFill>
                <a:srgbClr val="002060"/>
              </a:solidFill>
            </a:endParaRPr>
          </a:p>
        </p:txBody>
      </p:sp>
      <p:sp>
        <p:nvSpPr>
          <p:cNvPr id="5" name="TextBox 4">
            <a:extLst>
              <a:ext uri="{FF2B5EF4-FFF2-40B4-BE49-F238E27FC236}">
                <a16:creationId xmlns:a16="http://schemas.microsoft.com/office/drawing/2014/main" id="{630840FC-6D1B-4F7F-BA89-65D478FB9F29}"/>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230994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Figure 1	</a:t>
            </a:r>
            <a:r>
              <a:rPr lang="en-US" altLang="en-US" sz="2800" dirty="0"/>
              <a:t>The Production Possibilities Frontier</a:t>
            </a:r>
          </a:p>
        </p:txBody>
      </p:sp>
      <p:graphicFrame>
        <p:nvGraphicFramePr>
          <p:cNvPr id="3" name="Table 1" descr="A table of production opportunities. There are five columns and three rows. The column headers are empty cell, minutes needed to make 1 ounce of meat, minutes needed to make 1 ounce of potatoes, amount of meat produced in 8 hours, and amount of potatoes produced in 8 hours. The row headers are Frank the farmer and Ruby the rancher.">
            <a:extLst>
              <a:ext uri="{FF2B5EF4-FFF2-40B4-BE49-F238E27FC236}">
                <a16:creationId xmlns:a16="http://schemas.microsoft.com/office/drawing/2014/main" id="{F340E4FD-830B-4D29-89C1-0ED0CD4F926E}"/>
              </a:ext>
            </a:extLst>
          </p:cNvPr>
          <p:cNvGraphicFramePr>
            <a:graphicFrameLocks noGrp="1"/>
          </p:cNvGraphicFramePr>
          <p:nvPr>
            <p:extLst>
              <p:ext uri="{D42A27DB-BD31-4B8C-83A1-F6EECF244321}">
                <p14:modId xmlns:p14="http://schemas.microsoft.com/office/powerpoint/2010/main" val="182119352"/>
              </p:ext>
            </p:extLst>
          </p:nvPr>
        </p:nvGraphicFramePr>
        <p:xfrm>
          <a:off x="76203" y="2133600"/>
          <a:ext cx="8904285" cy="2166424"/>
        </p:xfrm>
        <a:graphic>
          <a:graphicData uri="http://schemas.openxmlformats.org/drawingml/2006/table">
            <a:tbl>
              <a:tblPr firstRow="1" bandRow="1">
                <a:tableStyleId>{5940675A-B579-460E-94D1-54222C63F5DA}</a:tableStyleId>
              </a:tblPr>
              <a:tblGrid>
                <a:gridCol w="1780857">
                  <a:extLst>
                    <a:ext uri="{9D8B030D-6E8A-4147-A177-3AD203B41FA5}">
                      <a16:colId xmlns:a16="http://schemas.microsoft.com/office/drawing/2014/main" val="4257156167"/>
                    </a:ext>
                  </a:extLst>
                </a:gridCol>
                <a:gridCol w="1780857">
                  <a:extLst>
                    <a:ext uri="{9D8B030D-6E8A-4147-A177-3AD203B41FA5}">
                      <a16:colId xmlns:a16="http://schemas.microsoft.com/office/drawing/2014/main" val="644216067"/>
                    </a:ext>
                  </a:extLst>
                </a:gridCol>
                <a:gridCol w="1780857">
                  <a:extLst>
                    <a:ext uri="{9D8B030D-6E8A-4147-A177-3AD203B41FA5}">
                      <a16:colId xmlns:a16="http://schemas.microsoft.com/office/drawing/2014/main" val="3464490052"/>
                    </a:ext>
                  </a:extLst>
                </a:gridCol>
                <a:gridCol w="1780857">
                  <a:extLst>
                    <a:ext uri="{9D8B030D-6E8A-4147-A177-3AD203B41FA5}">
                      <a16:colId xmlns:a16="http://schemas.microsoft.com/office/drawing/2014/main" val="707594039"/>
                    </a:ext>
                  </a:extLst>
                </a:gridCol>
                <a:gridCol w="1780857">
                  <a:extLst>
                    <a:ext uri="{9D8B030D-6E8A-4147-A177-3AD203B41FA5}">
                      <a16:colId xmlns:a16="http://schemas.microsoft.com/office/drawing/2014/main" val="3903063108"/>
                    </a:ext>
                  </a:extLst>
                </a:gridCol>
              </a:tblGrid>
              <a:tr h="576458">
                <a:tc>
                  <a:txBody>
                    <a:bodyPr/>
                    <a:lstStyle/>
                    <a:p>
                      <a:r>
                        <a:rPr lang="en-US" sz="1400" dirty="0">
                          <a:solidFill>
                            <a:srgbClr val="E2F4FD"/>
                          </a:solidFill>
                        </a:rPr>
                        <a:t>Empty cell</a:t>
                      </a:r>
                    </a:p>
                  </a:txBody>
                  <a:tcPr/>
                </a:tc>
                <a:tc>
                  <a:txBody>
                    <a:bodyPr/>
                    <a:lstStyle/>
                    <a:p>
                      <a:pPr algn="ctr"/>
                      <a:r>
                        <a:rPr lang="en-US" sz="1400" dirty="0"/>
                        <a:t>Minutes needed to make 1 ounce of meat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Minutes needed to make 1 ounce of potatoes</a:t>
                      </a:r>
                    </a:p>
                  </a:txBody>
                  <a:tcPr anchor="ctr"/>
                </a:tc>
                <a:tc>
                  <a:txBody>
                    <a:bodyPr/>
                    <a:lstStyle/>
                    <a:p>
                      <a:pPr algn="ctr"/>
                      <a:r>
                        <a:rPr lang="en-US" sz="1400" dirty="0"/>
                        <a:t>Amount of meat produced in 8 hours</a:t>
                      </a:r>
                    </a:p>
                  </a:txBody>
                  <a:tcPr anchor="ctr"/>
                </a:tc>
                <a:tc>
                  <a:txBody>
                    <a:bodyPr/>
                    <a:lstStyle/>
                    <a:p>
                      <a:pPr algn="ctr"/>
                      <a:r>
                        <a:rPr lang="en-US" sz="1400" dirty="0"/>
                        <a:t>Amount of potatoes produced in 8 hours</a:t>
                      </a:r>
                    </a:p>
                  </a:txBody>
                  <a:tcPr anchor="ctr"/>
                </a:tc>
                <a:extLst>
                  <a:ext uri="{0D108BD9-81ED-4DB2-BD59-A6C34878D82A}">
                    <a16:rowId xmlns:a16="http://schemas.microsoft.com/office/drawing/2014/main" val="692983723"/>
                  </a:ext>
                </a:extLst>
              </a:tr>
              <a:tr h="717452">
                <a:tc>
                  <a:txBody>
                    <a:bodyPr/>
                    <a:lstStyle/>
                    <a:p>
                      <a:r>
                        <a:rPr lang="en-US" sz="1400" dirty="0"/>
                        <a:t>Frank the farmer</a:t>
                      </a:r>
                    </a:p>
                  </a:txBody>
                  <a:tcPr anchor="ctr"/>
                </a:tc>
                <a:tc>
                  <a:txBody>
                    <a:bodyPr/>
                    <a:lstStyle/>
                    <a:p>
                      <a:pPr algn="ctr"/>
                      <a:r>
                        <a:rPr lang="en-US" sz="1400" dirty="0"/>
                        <a:t>60 minutes per ounce</a:t>
                      </a:r>
                    </a:p>
                  </a:txBody>
                  <a:tcPr anchor="ctr"/>
                </a:tc>
                <a:tc>
                  <a:txBody>
                    <a:bodyPr/>
                    <a:lstStyle/>
                    <a:p>
                      <a:pPr algn="ctr"/>
                      <a:r>
                        <a:rPr lang="en-US" sz="1400" dirty="0"/>
                        <a:t>15 minutes per ounce</a:t>
                      </a:r>
                    </a:p>
                  </a:txBody>
                  <a:tcPr anchor="ctr"/>
                </a:tc>
                <a:tc>
                  <a:txBody>
                    <a:bodyPr/>
                    <a:lstStyle/>
                    <a:p>
                      <a:pPr algn="ctr"/>
                      <a:r>
                        <a:rPr lang="en-US" sz="1400" dirty="0"/>
                        <a:t>8 ounces</a:t>
                      </a:r>
                    </a:p>
                  </a:txBody>
                  <a:tcPr anchor="ctr"/>
                </a:tc>
                <a:tc>
                  <a:txBody>
                    <a:bodyPr/>
                    <a:lstStyle/>
                    <a:p>
                      <a:pPr algn="ctr"/>
                      <a:r>
                        <a:rPr lang="en-US" sz="1400" dirty="0"/>
                        <a:t>32 ounces</a:t>
                      </a:r>
                    </a:p>
                  </a:txBody>
                  <a:tcPr anchor="ctr"/>
                </a:tc>
                <a:extLst>
                  <a:ext uri="{0D108BD9-81ED-4DB2-BD59-A6C34878D82A}">
                    <a16:rowId xmlns:a16="http://schemas.microsoft.com/office/drawing/2014/main" val="276996857"/>
                  </a:ext>
                </a:extLst>
              </a:tr>
              <a:tr h="717452">
                <a:tc>
                  <a:txBody>
                    <a:bodyPr/>
                    <a:lstStyle/>
                    <a:p>
                      <a:r>
                        <a:rPr lang="en-US" sz="1400" dirty="0"/>
                        <a:t>Ruby the rancher</a:t>
                      </a:r>
                    </a:p>
                  </a:txBody>
                  <a:tcPr anchor="ctr"/>
                </a:tc>
                <a:tc>
                  <a:txBody>
                    <a:bodyPr/>
                    <a:lstStyle/>
                    <a:p>
                      <a:pPr algn="ctr"/>
                      <a:r>
                        <a:rPr lang="en-US" sz="1400" dirty="0"/>
                        <a:t>20 minutes per ounce</a:t>
                      </a:r>
                    </a:p>
                  </a:txBody>
                  <a:tcPr anchor="ctr"/>
                </a:tc>
                <a:tc>
                  <a:txBody>
                    <a:bodyPr/>
                    <a:lstStyle/>
                    <a:p>
                      <a:pPr algn="ctr"/>
                      <a:r>
                        <a:rPr lang="en-US" sz="1400" dirty="0"/>
                        <a:t>10 minutes per ounce</a:t>
                      </a:r>
                    </a:p>
                  </a:txBody>
                  <a:tcPr anchor="ctr"/>
                </a:tc>
                <a:tc>
                  <a:txBody>
                    <a:bodyPr/>
                    <a:lstStyle/>
                    <a:p>
                      <a:pPr algn="ctr"/>
                      <a:r>
                        <a:rPr lang="en-US" sz="1400" dirty="0"/>
                        <a:t>24 ounces</a:t>
                      </a:r>
                    </a:p>
                  </a:txBody>
                  <a:tcPr anchor="ctr"/>
                </a:tc>
                <a:tc>
                  <a:txBody>
                    <a:bodyPr/>
                    <a:lstStyle/>
                    <a:p>
                      <a:pPr algn="ctr"/>
                      <a:r>
                        <a:rPr lang="en-US" sz="1400" dirty="0"/>
                        <a:t>48 ounces</a:t>
                      </a:r>
                    </a:p>
                  </a:txBody>
                  <a:tcPr anchor="ctr"/>
                </a:tc>
                <a:extLst>
                  <a:ext uri="{0D108BD9-81ED-4DB2-BD59-A6C34878D82A}">
                    <a16:rowId xmlns:a16="http://schemas.microsoft.com/office/drawing/2014/main" val="1803440993"/>
                  </a:ext>
                </a:extLst>
              </a:tr>
            </a:tbl>
          </a:graphicData>
        </a:graphic>
      </p:graphicFrame>
      <p:sp>
        <p:nvSpPr>
          <p:cNvPr id="12295" name="Slide Number Placeholder 1"/>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448A77D8-CFB5-4842-806F-CD6197789A89}" type="slidenum">
              <a:rPr lang="en-US" altLang="en-US" smtClean="0">
                <a:solidFill>
                  <a:srgbClr val="002060"/>
                </a:solidFill>
              </a:rPr>
              <a:pPr algn="ctr" eaLnBrk="1" hangingPunct="1"/>
              <a:t>5</a:t>
            </a:fld>
            <a:endParaRPr lang="en-US" altLang="en-US">
              <a:solidFill>
                <a:srgbClr val="002060"/>
              </a:solidFill>
            </a:endParaRPr>
          </a:p>
        </p:txBody>
      </p:sp>
      <p:sp>
        <p:nvSpPr>
          <p:cNvPr id="5" name="TextBox 4">
            <a:extLst>
              <a:ext uri="{FF2B5EF4-FFF2-40B4-BE49-F238E27FC236}">
                <a16:creationId xmlns:a16="http://schemas.microsoft.com/office/drawing/2014/main" id="{28C81D85-3049-44F4-85AE-2E1198E6FFCB}"/>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38711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t>Figure 1 </a:t>
            </a:r>
            <a:r>
              <a:rPr lang="en-US" altLang="en-US" sz="2800" dirty="0"/>
              <a:t>The Production Possibilities Frontier</a:t>
            </a:r>
          </a:p>
        </p:txBody>
      </p:sp>
      <p:sp>
        <p:nvSpPr>
          <p:cNvPr id="13" name="TextBox 12"/>
          <p:cNvSpPr txBox="1">
            <a:spLocks noChangeArrowheads="1"/>
          </p:cNvSpPr>
          <p:nvPr/>
        </p:nvSpPr>
        <p:spPr bwMode="auto">
          <a:xfrm>
            <a:off x="1060229" y="855233"/>
            <a:ext cx="21467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buFontTx/>
              <a:buNone/>
            </a:pPr>
            <a:r>
              <a:rPr lang="en-US" altLang="en-US" sz="1800" dirty="0"/>
              <a:t>Frank’s production </a:t>
            </a:r>
          </a:p>
          <a:p>
            <a:pPr algn="ctr" eaLnBrk="1" hangingPunct="1">
              <a:buFontTx/>
              <a:buNone/>
            </a:pPr>
            <a:r>
              <a:rPr lang="en-US" altLang="en-US" sz="1800" dirty="0"/>
              <a:t>possibilities frontier</a:t>
            </a:r>
          </a:p>
        </p:txBody>
      </p:sp>
      <p:pic>
        <p:nvPicPr>
          <p:cNvPr id="3" name="Picture 2" descr="Graph of Frank’s production possibilities frontier. The horizontal axis is potatoes in ounces from 0 to 32, and the vertical axis is meat in ounces from 0 to 8. There is a diagonal line stretching from top left to bottom right, and it passes through 0 comma 8, 16 comma 4 where point A is located, and 32 comma 0. If there is no trade, Frank chooses the production at point A and consumption.">
            <a:extLst>
              <a:ext uri="{FF2B5EF4-FFF2-40B4-BE49-F238E27FC236}">
                <a16:creationId xmlns:a16="http://schemas.microsoft.com/office/drawing/2014/main" id="{E7AE5053-6E10-490A-8AD5-5FB90E7E7584}"/>
              </a:ext>
            </a:extLst>
          </p:cNvPr>
          <p:cNvPicPr>
            <a:picLocks noChangeAspect="1"/>
          </p:cNvPicPr>
          <p:nvPr/>
        </p:nvPicPr>
        <p:blipFill>
          <a:blip r:embed="rId2"/>
          <a:stretch>
            <a:fillRect/>
          </a:stretch>
        </p:blipFill>
        <p:spPr>
          <a:xfrm>
            <a:off x="304800" y="1678597"/>
            <a:ext cx="3657600" cy="3403600"/>
          </a:xfrm>
          <a:prstGeom prst="rect">
            <a:avLst/>
          </a:prstGeom>
        </p:spPr>
      </p:pic>
      <p:sp>
        <p:nvSpPr>
          <p:cNvPr id="14" name="TextBox 13"/>
          <p:cNvSpPr txBox="1">
            <a:spLocks noChangeArrowheads="1"/>
          </p:cNvSpPr>
          <p:nvPr/>
        </p:nvSpPr>
        <p:spPr bwMode="auto">
          <a:xfrm>
            <a:off x="5522743" y="855233"/>
            <a:ext cx="21467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buFontTx/>
              <a:buNone/>
            </a:pPr>
            <a:r>
              <a:rPr lang="en-US" altLang="en-US" sz="1800" dirty="0"/>
              <a:t>Ruby’s production </a:t>
            </a:r>
          </a:p>
          <a:p>
            <a:pPr algn="ctr" eaLnBrk="1" hangingPunct="1">
              <a:buFontTx/>
              <a:buNone/>
            </a:pPr>
            <a:r>
              <a:rPr lang="en-US" altLang="en-US" sz="1800" dirty="0"/>
              <a:t>possibilities frontier</a:t>
            </a:r>
          </a:p>
        </p:txBody>
      </p:sp>
      <p:pic>
        <p:nvPicPr>
          <p:cNvPr id="4" name="Picture 3" descr="Graph of Ruby’s production possibilities frontier. The horizontal axis is potatoes in ounces from 0 to 48, and the vertical axis is meat in ounces from 0 to 24. There is a diagonal line stretching from top left to bottom right, and it passes through 0 comma 24, 24 comma 12 where point B is located, and 48 comma 0. If there is no trade, Ruby chooses the production at point B and consumption.">
            <a:extLst>
              <a:ext uri="{FF2B5EF4-FFF2-40B4-BE49-F238E27FC236}">
                <a16:creationId xmlns:a16="http://schemas.microsoft.com/office/drawing/2014/main" id="{718F3C2C-ADD4-45B9-8682-EBAA424B5E7A}"/>
              </a:ext>
            </a:extLst>
          </p:cNvPr>
          <p:cNvPicPr>
            <a:picLocks noChangeAspect="1"/>
          </p:cNvPicPr>
          <p:nvPr/>
        </p:nvPicPr>
        <p:blipFill>
          <a:blip r:embed="rId3"/>
          <a:stretch>
            <a:fillRect/>
          </a:stretch>
        </p:blipFill>
        <p:spPr>
          <a:xfrm>
            <a:off x="4463791" y="1790700"/>
            <a:ext cx="4264646" cy="3276600"/>
          </a:xfrm>
          <a:prstGeom prst="rect">
            <a:avLst/>
          </a:prstGeom>
        </p:spPr>
      </p:pic>
      <p:sp>
        <p:nvSpPr>
          <p:cNvPr id="13336" name="Slide Number Placeholder 1"/>
          <p:cNvSpPr>
            <a:spLocks noGrp="1"/>
          </p:cNvSpPr>
          <p:nvPr>
            <p:ph type="sldNum" sz="quarter" idx="13"/>
          </p:nvPr>
        </p:nvSpPr>
        <p:spPr>
          <a:xfrm>
            <a:off x="8763000" y="6473825"/>
            <a:ext cx="3762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25694E3A-91B4-4ACE-B175-C08EF71D22D1}" type="slidenum">
              <a:rPr lang="en-US" altLang="en-US" smtClean="0">
                <a:solidFill>
                  <a:srgbClr val="002060"/>
                </a:solidFill>
              </a:rPr>
              <a:pPr algn="ctr" eaLnBrk="1" hangingPunct="1"/>
              <a:t>6</a:t>
            </a:fld>
            <a:endParaRPr lang="en-US" altLang="en-US" dirty="0">
              <a:solidFill>
                <a:srgbClr val="002060"/>
              </a:solidFill>
            </a:endParaRPr>
          </a:p>
        </p:txBody>
      </p:sp>
      <p:sp>
        <p:nvSpPr>
          <p:cNvPr id="8" name="TextBox 7">
            <a:extLst>
              <a:ext uri="{FF2B5EF4-FFF2-40B4-BE49-F238E27FC236}">
                <a16:creationId xmlns:a16="http://schemas.microsoft.com/office/drawing/2014/main" id="{523D9704-6769-4B08-999B-A1BE8932A904}"/>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60841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0" y="100939"/>
            <a:ext cx="9139237" cy="860961"/>
          </a:xfrm>
        </p:spPr>
        <p:txBody>
          <a:bodyPr wrap="square" anchor="t"/>
          <a:lstStyle/>
          <a:p>
            <a:r>
              <a:rPr lang="en-US" altLang="en-US" sz="3600" dirty="0"/>
              <a:t>A Parable for the Modern Economy</a:t>
            </a:r>
          </a:p>
        </p:txBody>
      </p:sp>
      <p:sp>
        <p:nvSpPr>
          <p:cNvPr id="14339" name="Content Placeholder 2"/>
          <p:cNvSpPr>
            <a:spLocks noGrp="1"/>
          </p:cNvSpPr>
          <p:nvPr>
            <p:ph idx="1"/>
          </p:nvPr>
        </p:nvSpPr>
        <p:spPr>
          <a:xfrm>
            <a:off x="277813" y="1025525"/>
            <a:ext cx="8588375" cy="4841875"/>
          </a:xfrm>
        </p:spPr>
        <p:txBody>
          <a:bodyPr/>
          <a:lstStyle/>
          <a:p>
            <a:r>
              <a:rPr lang="en-US" altLang="en-US" dirty="0"/>
              <a:t>Specialization and trade</a:t>
            </a:r>
          </a:p>
          <a:p>
            <a:pPr lvl="1"/>
            <a:r>
              <a:rPr lang="en-US" altLang="en-US" dirty="0"/>
              <a:t>Farmer Frank specializes in growing potatoes</a:t>
            </a:r>
          </a:p>
          <a:p>
            <a:pPr lvl="2"/>
            <a:r>
              <a:rPr lang="en-US" altLang="en-US" dirty="0"/>
              <a:t>More time growing potatoes </a:t>
            </a:r>
          </a:p>
          <a:p>
            <a:pPr lvl="2"/>
            <a:r>
              <a:rPr lang="en-US" altLang="en-US" dirty="0"/>
              <a:t>Less time raising cattle</a:t>
            </a:r>
          </a:p>
          <a:p>
            <a:pPr lvl="1"/>
            <a:r>
              <a:rPr lang="en-US" altLang="en-US" dirty="0"/>
              <a:t>Rancher Ruby specializes in raising cattle</a:t>
            </a:r>
          </a:p>
          <a:p>
            <a:pPr lvl="2"/>
            <a:r>
              <a:rPr lang="en-US" altLang="en-US" dirty="0"/>
              <a:t>More time raising cattle </a:t>
            </a:r>
          </a:p>
          <a:p>
            <a:pPr lvl="2"/>
            <a:r>
              <a:rPr lang="en-US" altLang="en-US" dirty="0"/>
              <a:t>Less time growing potatoes </a:t>
            </a:r>
          </a:p>
          <a:p>
            <a:pPr lvl="1"/>
            <a:r>
              <a:rPr lang="en-US" altLang="en-US" dirty="0"/>
              <a:t>Trade: 5 </a:t>
            </a:r>
            <a:r>
              <a:rPr lang="en-US" altLang="en-US" dirty="0" err="1"/>
              <a:t>oz</a:t>
            </a:r>
            <a:r>
              <a:rPr lang="en-US" altLang="en-US" dirty="0"/>
              <a:t> of meat for 15 </a:t>
            </a:r>
            <a:r>
              <a:rPr lang="en-US" altLang="en-US" dirty="0" err="1"/>
              <a:t>oz</a:t>
            </a:r>
            <a:r>
              <a:rPr lang="en-US" altLang="en-US" dirty="0"/>
              <a:t> of potatoes</a:t>
            </a:r>
          </a:p>
        </p:txBody>
      </p:sp>
      <p:sp>
        <p:nvSpPr>
          <p:cNvPr id="14341"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EBD87F8-3C70-4DB8-83B5-DFDE2AD403A9}" type="slidenum">
              <a:rPr lang="en-US" altLang="en-US" sz="1200" smtClean="0">
                <a:solidFill>
                  <a:srgbClr val="002060"/>
                </a:solidFill>
              </a:rPr>
              <a:pPr algn="ctr" eaLnBrk="1" hangingPunct="1"/>
              <a:t>7</a:t>
            </a:fld>
            <a:endParaRPr lang="en-US" altLang="en-US" sz="1200">
              <a:solidFill>
                <a:srgbClr val="002060"/>
              </a:solidFill>
            </a:endParaRPr>
          </a:p>
        </p:txBody>
      </p:sp>
      <p:sp>
        <p:nvSpPr>
          <p:cNvPr id="5" name="TextBox 4">
            <a:extLst>
              <a:ext uri="{FF2B5EF4-FFF2-40B4-BE49-F238E27FC236}">
                <a16:creationId xmlns:a16="http://schemas.microsoft.com/office/drawing/2014/main" id="{5797C299-733C-487F-BCAC-D3EED40D4F4A}"/>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87639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09550" y="0"/>
            <a:ext cx="8934450" cy="444500"/>
          </a:xfrm>
        </p:spPr>
        <p:txBody>
          <a:bodyPr/>
          <a:lstStyle/>
          <a:p>
            <a:r>
              <a:rPr lang="en-US" altLang="en-US" sz="3000" dirty="0"/>
              <a:t>Figure 2 </a:t>
            </a:r>
            <a:r>
              <a:rPr lang="en-US" altLang="en-US" sz="2000" dirty="0"/>
              <a:t>How Trade Expands the Set of Consumption Opportunities</a:t>
            </a:r>
          </a:p>
        </p:txBody>
      </p:sp>
      <p:sp>
        <p:nvSpPr>
          <p:cNvPr id="8" name="TextBox 7"/>
          <p:cNvSpPr txBox="1">
            <a:spLocks noChangeArrowheads="1"/>
          </p:cNvSpPr>
          <p:nvPr/>
        </p:nvSpPr>
        <p:spPr bwMode="auto">
          <a:xfrm>
            <a:off x="1146880" y="769285"/>
            <a:ext cx="21425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buFontTx/>
              <a:buNone/>
            </a:pPr>
            <a:r>
              <a:rPr lang="en-US" altLang="en-US" sz="1800" dirty="0"/>
              <a:t>Frank’s production </a:t>
            </a:r>
          </a:p>
          <a:p>
            <a:pPr algn="ctr" eaLnBrk="1" hangingPunct="1">
              <a:buFontTx/>
              <a:buNone/>
            </a:pPr>
            <a:r>
              <a:rPr lang="en-US" altLang="en-US" sz="1800" dirty="0"/>
              <a:t>and consumption</a:t>
            </a:r>
          </a:p>
        </p:txBody>
      </p:sp>
      <p:pic>
        <p:nvPicPr>
          <p:cNvPr id="3" name="Picture 1" descr="Graph of Frank’s production and consumption. The horizontal axis is potatoes in ounces from 0 to 32, and the vertical axis is meat in ounces from 0 to 8. There is a diagonal line stretching from top left to bottom right, and it passes through 0 comma 8, 16 comma 4 where point A is located, and 32 comma 0. There is point A asterisk on the graph at 17 comma 5. Point A is Frank’s production and consumption without trade, point A asterisk is Frank’s consumption with trade, and point 32 comma 0 is Frank’s production with trade.">
            <a:extLst>
              <a:ext uri="{FF2B5EF4-FFF2-40B4-BE49-F238E27FC236}">
                <a16:creationId xmlns:a16="http://schemas.microsoft.com/office/drawing/2014/main" id="{7ED89A3B-F0C2-4C73-B5CB-FE3FBCB33412}"/>
              </a:ext>
            </a:extLst>
          </p:cNvPr>
          <p:cNvPicPr>
            <a:picLocks noChangeAspect="1"/>
          </p:cNvPicPr>
          <p:nvPr/>
        </p:nvPicPr>
        <p:blipFill>
          <a:blip r:embed="rId2"/>
          <a:stretch>
            <a:fillRect/>
          </a:stretch>
        </p:blipFill>
        <p:spPr>
          <a:xfrm>
            <a:off x="304800" y="1523999"/>
            <a:ext cx="3826735" cy="3808937"/>
          </a:xfrm>
          <a:prstGeom prst="rect">
            <a:avLst/>
          </a:prstGeom>
        </p:spPr>
      </p:pic>
      <p:sp>
        <p:nvSpPr>
          <p:cNvPr id="9" name="TextBox 8"/>
          <p:cNvSpPr txBox="1">
            <a:spLocks noChangeArrowheads="1"/>
          </p:cNvSpPr>
          <p:nvPr/>
        </p:nvSpPr>
        <p:spPr bwMode="auto">
          <a:xfrm>
            <a:off x="5464031" y="691779"/>
            <a:ext cx="20912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buFontTx/>
              <a:buNone/>
            </a:pPr>
            <a:r>
              <a:rPr lang="en-US" altLang="en-US" sz="1800" dirty="0"/>
              <a:t>Ruby’s production </a:t>
            </a:r>
          </a:p>
          <a:p>
            <a:pPr algn="ctr" eaLnBrk="1" hangingPunct="1">
              <a:buFontTx/>
              <a:buNone/>
            </a:pPr>
            <a:r>
              <a:rPr lang="en-US" altLang="en-US" sz="1800" dirty="0"/>
              <a:t>and consumption</a:t>
            </a:r>
          </a:p>
        </p:txBody>
      </p:sp>
      <p:pic>
        <p:nvPicPr>
          <p:cNvPr id="4" name="Picture 2" descr="Graph of Ruby’s production and consumption. The horizontal axis is potatoes in ounces from 0 to 48, and the vertical axis is meat in ounces from 0 to 24. There is a diagonal line stretching from top left to bottom right, and it passes through 0 comma 24, 12 comma 18, 24 comma 12 where point B is located, and 48 comma 0. There is point B asterisk on the graph at 27 comma 13. Point A is Ruby’s production and consumption without trade, point 12 comma 18 is Ruby’s production with trade, and point B asterisk is Ruby’s consumption with trade.">
            <a:extLst>
              <a:ext uri="{FF2B5EF4-FFF2-40B4-BE49-F238E27FC236}">
                <a16:creationId xmlns:a16="http://schemas.microsoft.com/office/drawing/2014/main" id="{D3F3C497-CAF1-4478-8970-9D388C916833}"/>
              </a:ext>
            </a:extLst>
          </p:cNvPr>
          <p:cNvPicPr>
            <a:picLocks noChangeAspect="1"/>
          </p:cNvPicPr>
          <p:nvPr/>
        </p:nvPicPr>
        <p:blipFill>
          <a:blip r:embed="rId3"/>
          <a:stretch>
            <a:fillRect/>
          </a:stretch>
        </p:blipFill>
        <p:spPr>
          <a:xfrm>
            <a:off x="4158711" y="1445163"/>
            <a:ext cx="4701919" cy="3887773"/>
          </a:xfrm>
          <a:prstGeom prst="rect">
            <a:avLst/>
          </a:prstGeom>
        </p:spPr>
      </p:pic>
      <p:sp>
        <p:nvSpPr>
          <p:cNvPr id="15397" name="Slide Number Placeholder 1"/>
          <p:cNvSpPr>
            <a:spLocks noGrp="1"/>
          </p:cNvSpPr>
          <p:nvPr>
            <p:ph type="sldNum" sz="quarter" idx="13"/>
          </p:nvPr>
        </p:nvSpPr>
        <p:spPr>
          <a:xfrm>
            <a:off x="8860630" y="6473825"/>
            <a:ext cx="278607"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BB8E2F92-9818-453C-A9C9-51950CBE13E9}" type="slidenum">
              <a:rPr lang="en-US" altLang="en-US" smtClean="0">
                <a:solidFill>
                  <a:srgbClr val="002060"/>
                </a:solidFill>
              </a:rPr>
              <a:pPr algn="ctr" eaLnBrk="1" hangingPunct="1"/>
              <a:t>8</a:t>
            </a:fld>
            <a:endParaRPr lang="en-US" altLang="en-US">
              <a:solidFill>
                <a:srgbClr val="002060"/>
              </a:solidFill>
            </a:endParaRPr>
          </a:p>
        </p:txBody>
      </p:sp>
      <p:sp>
        <p:nvSpPr>
          <p:cNvPr id="10" name="TextBox 9">
            <a:extLst>
              <a:ext uri="{FF2B5EF4-FFF2-40B4-BE49-F238E27FC236}">
                <a16:creationId xmlns:a16="http://schemas.microsoft.com/office/drawing/2014/main" id="{82FDE2DD-0D14-487B-B924-5FD2A4E6157A}"/>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20400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09550" y="0"/>
            <a:ext cx="8934450" cy="444500"/>
          </a:xfrm>
        </p:spPr>
        <p:txBody>
          <a:bodyPr/>
          <a:lstStyle/>
          <a:p>
            <a:r>
              <a:rPr lang="en-US" altLang="en-US" sz="3000" dirty="0"/>
              <a:t>Figure 2 </a:t>
            </a:r>
            <a:r>
              <a:rPr lang="en-US" altLang="en-US" sz="2000" dirty="0"/>
              <a:t>How Trade Expands the Set of Consumption Opportunities</a:t>
            </a:r>
          </a:p>
        </p:txBody>
      </p:sp>
      <p:graphicFrame>
        <p:nvGraphicFramePr>
          <p:cNvPr id="2" name="Table 1" descr="Table of the gains from trade: a summary. There are five columns and six rows. The column headers are empty cell, Frank’s meat, Frank’s potatoes, Ruby’s meat, and Ruby’s potatoes. The row headers are production and consumption without trade, production with trade, trade, consumption with trade, and increase in consumption with gains from trade.">
            <a:extLst>
              <a:ext uri="{FF2B5EF4-FFF2-40B4-BE49-F238E27FC236}">
                <a16:creationId xmlns:a16="http://schemas.microsoft.com/office/drawing/2014/main" id="{AC21D97A-25B1-451E-91F0-3F3F3E51FF98}"/>
              </a:ext>
            </a:extLst>
          </p:cNvPr>
          <p:cNvGraphicFramePr>
            <a:graphicFrameLocks noGrp="1"/>
          </p:cNvGraphicFramePr>
          <p:nvPr>
            <p:extLst>
              <p:ext uri="{D42A27DB-BD31-4B8C-83A1-F6EECF244321}">
                <p14:modId xmlns:p14="http://schemas.microsoft.com/office/powerpoint/2010/main" val="1612585032"/>
              </p:ext>
            </p:extLst>
          </p:nvPr>
        </p:nvGraphicFramePr>
        <p:xfrm>
          <a:off x="104774" y="1524000"/>
          <a:ext cx="8934451" cy="3657599"/>
        </p:xfrm>
        <a:graphic>
          <a:graphicData uri="http://schemas.openxmlformats.org/drawingml/2006/table">
            <a:tbl>
              <a:tblPr firstRow="1" firstCol="1" bandRow="1">
                <a:tableStyleId>{5940675A-B579-460E-94D1-54222C63F5DA}</a:tableStyleId>
              </a:tblPr>
              <a:tblGrid>
                <a:gridCol w="2790826">
                  <a:extLst>
                    <a:ext uri="{9D8B030D-6E8A-4147-A177-3AD203B41FA5}">
                      <a16:colId xmlns:a16="http://schemas.microsoft.com/office/drawing/2014/main" val="2211477133"/>
                    </a:ext>
                  </a:extLst>
                </a:gridCol>
                <a:gridCol w="1447800">
                  <a:extLst>
                    <a:ext uri="{9D8B030D-6E8A-4147-A177-3AD203B41FA5}">
                      <a16:colId xmlns:a16="http://schemas.microsoft.com/office/drawing/2014/main" val="413478537"/>
                    </a:ext>
                  </a:extLst>
                </a:gridCol>
                <a:gridCol w="1600200">
                  <a:extLst>
                    <a:ext uri="{9D8B030D-6E8A-4147-A177-3AD203B41FA5}">
                      <a16:colId xmlns:a16="http://schemas.microsoft.com/office/drawing/2014/main" val="2270948273"/>
                    </a:ext>
                  </a:extLst>
                </a:gridCol>
                <a:gridCol w="1600200">
                  <a:extLst>
                    <a:ext uri="{9D8B030D-6E8A-4147-A177-3AD203B41FA5}">
                      <a16:colId xmlns:a16="http://schemas.microsoft.com/office/drawing/2014/main" val="2406510158"/>
                    </a:ext>
                  </a:extLst>
                </a:gridCol>
                <a:gridCol w="1495425">
                  <a:extLst>
                    <a:ext uri="{9D8B030D-6E8A-4147-A177-3AD203B41FA5}">
                      <a16:colId xmlns:a16="http://schemas.microsoft.com/office/drawing/2014/main" val="1039589409"/>
                    </a:ext>
                  </a:extLst>
                </a:gridCol>
              </a:tblGrid>
              <a:tr h="604263">
                <a:tc>
                  <a:txBody>
                    <a:bodyPr/>
                    <a:lstStyle/>
                    <a:p>
                      <a:pPr marL="0" marR="0" latinLnBrk="1">
                        <a:lnSpc>
                          <a:spcPct val="107000"/>
                        </a:lnSpc>
                        <a:spcBef>
                          <a:spcPts val="0"/>
                        </a:spcBef>
                        <a:spcAft>
                          <a:spcPts val="0"/>
                        </a:spcAft>
                      </a:pPr>
                      <a:r>
                        <a:rPr lang="en-US" sz="1600" dirty="0">
                          <a:effectLst/>
                        </a:rPr>
                        <a:t> </a:t>
                      </a:r>
                      <a:r>
                        <a:rPr lang="en-US" sz="1600" dirty="0">
                          <a:solidFill>
                            <a:srgbClr val="E2F4FD"/>
                          </a:solidFill>
                          <a:effectLst/>
                        </a:rPr>
                        <a:t>Empty cell</a:t>
                      </a:r>
                      <a:endParaRPr lang="en-US" sz="1600" dirty="0">
                        <a:solidFill>
                          <a:srgbClr val="E2F4FD"/>
                        </a:solidFill>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algn="ctr" latinLnBrk="1">
                        <a:lnSpc>
                          <a:spcPct val="107000"/>
                        </a:lnSpc>
                        <a:spcBef>
                          <a:spcPts val="0"/>
                        </a:spcBef>
                        <a:spcAft>
                          <a:spcPts val="0"/>
                        </a:spcAft>
                      </a:pPr>
                      <a:r>
                        <a:rPr lang="en-US" sz="1600" dirty="0">
                          <a:effectLst/>
                        </a:rPr>
                        <a:t>Frank’s meat</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algn="ctr" latinLnBrk="1">
                        <a:lnSpc>
                          <a:spcPct val="107000"/>
                        </a:lnSpc>
                        <a:spcBef>
                          <a:spcPts val="0"/>
                        </a:spcBef>
                        <a:spcAft>
                          <a:spcPts val="0"/>
                        </a:spcAft>
                      </a:pPr>
                      <a:r>
                        <a:rPr lang="en-US" sz="1600" dirty="0">
                          <a:effectLst/>
                        </a:rPr>
                        <a:t>Frank’s </a:t>
                      </a:r>
                    </a:p>
                    <a:p>
                      <a:pPr marL="0" marR="0" algn="ctr" latinLnBrk="1">
                        <a:lnSpc>
                          <a:spcPct val="107000"/>
                        </a:lnSpc>
                        <a:spcBef>
                          <a:spcPts val="0"/>
                        </a:spcBef>
                        <a:spcAft>
                          <a:spcPts val="0"/>
                        </a:spcAft>
                      </a:pPr>
                      <a:r>
                        <a:rPr lang="en-US" sz="1600" dirty="0">
                          <a:effectLst/>
                        </a:rPr>
                        <a:t>potatoes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algn="ctr" latinLnBrk="1">
                        <a:lnSpc>
                          <a:spcPct val="107000"/>
                        </a:lnSpc>
                        <a:spcBef>
                          <a:spcPts val="0"/>
                        </a:spcBef>
                        <a:spcAft>
                          <a:spcPts val="0"/>
                        </a:spcAft>
                      </a:pPr>
                      <a:r>
                        <a:rPr lang="en-US" sz="1600" dirty="0">
                          <a:effectLst/>
                        </a:rPr>
                        <a:t>Ruby’s meat</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algn="ctr" latinLnBrk="1">
                        <a:lnSpc>
                          <a:spcPct val="107000"/>
                        </a:lnSpc>
                        <a:spcBef>
                          <a:spcPts val="0"/>
                        </a:spcBef>
                        <a:spcAft>
                          <a:spcPts val="0"/>
                        </a:spcAft>
                      </a:pPr>
                      <a:r>
                        <a:rPr lang="en-US" sz="1600" dirty="0">
                          <a:effectLst/>
                        </a:rPr>
                        <a:t>Ruby’s </a:t>
                      </a:r>
                    </a:p>
                    <a:p>
                      <a:pPr marL="0" marR="0" algn="ctr" latinLnBrk="1">
                        <a:lnSpc>
                          <a:spcPct val="107000"/>
                        </a:lnSpc>
                        <a:spcBef>
                          <a:spcPts val="0"/>
                        </a:spcBef>
                        <a:spcAft>
                          <a:spcPts val="0"/>
                        </a:spcAft>
                      </a:pPr>
                      <a:r>
                        <a:rPr lang="en-US" sz="1600" dirty="0">
                          <a:effectLst/>
                        </a:rPr>
                        <a:t>potatoes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extLst>
                  <a:ext uri="{0D108BD9-81ED-4DB2-BD59-A6C34878D82A}">
                    <a16:rowId xmlns:a16="http://schemas.microsoft.com/office/drawing/2014/main" val="1138896122"/>
                  </a:ext>
                </a:extLst>
              </a:tr>
              <a:tr h="604263">
                <a:tc>
                  <a:txBody>
                    <a:bodyPr/>
                    <a:lstStyle/>
                    <a:p>
                      <a:pPr marL="0" marR="0" latinLnBrk="1">
                        <a:lnSpc>
                          <a:spcPct val="107000"/>
                        </a:lnSpc>
                        <a:spcBef>
                          <a:spcPts val="0"/>
                        </a:spcBef>
                        <a:spcAft>
                          <a:spcPts val="0"/>
                        </a:spcAft>
                      </a:pPr>
                      <a:r>
                        <a:rPr lang="en-US" sz="1600" dirty="0">
                          <a:effectLst/>
                        </a:rPr>
                        <a:t>Production and consumption without trade</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4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16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12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a:effectLst/>
                        </a:rPr>
                        <a:t>24 ounces</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extLst>
                  <a:ext uri="{0D108BD9-81ED-4DB2-BD59-A6C34878D82A}">
                    <a16:rowId xmlns:a16="http://schemas.microsoft.com/office/drawing/2014/main" val="4173835283"/>
                  </a:ext>
                </a:extLst>
              </a:tr>
              <a:tr h="322508">
                <a:tc>
                  <a:txBody>
                    <a:bodyPr/>
                    <a:lstStyle/>
                    <a:p>
                      <a:pPr marL="0" marR="0" latinLnBrk="1">
                        <a:lnSpc>
                          <a:spcPct val="107000"/>
                        </a:lnSpc>
                        <a:spcBef>
                          <a:spcPts val="0"/>
                        </a:spcBef>
                        <a:spcAft>
                          <a:spcPts val="0"/>
                        </a:spcAft>
                      </a:pPr>
                      <a:r>
                        <a:rPr lang="en-US" sz="1600">
                          <a:effectLst/>
                        </a:rPr>
                        <a:t>Production with trade</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a:effectLst/>
                        </a:rPr>
                        <a:t>0 ounce</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32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18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a:effectLst/>
                        </a:rPr>
                        <a:t>12 ounces</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extLst>
                  <a:ext uri="{0D108BD9-81ED-4DB2-BD59-A6C34878D82A}">
                    <a16:rowId xmlns:a16="http://schemas.microsoft.com/office/drawing/2014/main" val="1416813900"/>
                  </a:ext>
                </a:extLst>
              </a:tr>
              <a:tr h="604263">
                <a:tc>
                  <a:txBody>
                    <a:bodyPr/>
                    <a:lstStyle/>
                    <a:p>
                      <a:pPr marL="0" marR="0" latinLnBrk="1">
                        <a:lnSpc>
                          <a:spcPct val="107000"/>
                        </a:lnSpc>
                        <a:spcBef>
                          <a:spcPts val="0"/>
                        </a:spcBef>
                        <a:spcAft>
                          <a:spcPts val="0"/>
                        </a:spcAft>
                      </a:pPr>
                      <a:r>
                        <a:rPr lang="en-US" sz="1600" dirty="0">
                          <a:effectLst/>
                        </a:rPr>
                        <a:t>Trade</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a:effectLst/>
                        </a:rPr>
                        <a:t>Gets 5 ounces</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Gives 15 </a:t>
                      </a:r>
                    </a:p>
                    <a:p>
                      <a:pPr marL="0" marR="0" latinLnBrk="1">
                        <a:lnSpc>
                          <a:spcPct val="107000"/>
                        </a:lnSpc>
                        <a:spcBef>
                          <a:spcPts val="0"/>
                        </a:spcBef>
                        <a:spcAft>
                          <a:spcPts val="0"/>
                        </a:spcAft>
                      </a:pPr>
                      <a:r>
                        <a:rPr lang="en-US" sz="1600" dirty="0">
                          <a:effectLst/>
                        </a:rPr>
                        <a:t>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Gives 5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Gets 15 </a:t>
                      </a:r>
                    </a:p>
                    <a:p>
                      <a:pPr marL="0" marR="0" latinLnBrk="1">
                        <a:lnSpc>
                          <a:spcPct val="107000"/>
                        </a:lnSpc>
                        <a:spcBef>
                          <a:spcPts val="0"/>
                        </a:spcBef>
                        <a:spcAft>
                          <a:spcPts val="0"/>
                        </a:spcAft>
                      </a:pPr>
                      <a:r>
                        <a:rPr lang="en-US" sz="1600" dirty="0">
                          <a:effectLst/>
                        </a:rPr>
                        <a:t>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extLst>
                  <a:ext uri="{0D108BD9-81ED-4DB2-BD59-A6C34878D82A}">
                    <a16:rowId xmlns:a16="http://schemas.microsoft.com/office/drawing/2014/main" val="2404410260"/>
                  </a:ext>
                </a:extLst>
              </a:tr>
              <a:tr h="604263">
                <a:tc>
                  <a:txBody>
                    <a:bodyPr/>
                    <a:lstStyle/>
                    <a:p>
                      <a:pPr marL="0" marR="0" latinLnBrk="1">
                        <a:lnSpc>
                          <a:spcPct val="107000"/>
                        </a:lnSpc>
                        <a:spcBef>
                          <a:spcPts val="0"/>
                        </a:spcBef>
                        <a:spcAft>
                          <a:spcPts val="0"/>
                        </a:spcAft>
                      </a:pPr>
                      <a:r>
                        <a:rPr lang="en-US" sz="1600">
                          <a:effectLst/>
                        </a:rPr>
                        <a:t>Consumption with trade</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a:effectLst/>
                        </a:rPr>
                        <a:t>5 ounces</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a:effectLst/>
                        </a:rPr>
                        <a:t>17 ounces</a:t>
                      </a:r>
                      <a:endParaRPr lang="en-US" sz="160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13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27 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extLst>
                  <a:ext uri="{0D108BD9-81ED-4DB2-BD59-A6C34878D82A}">
                    <a16:rowId xmlns:a16="http://schemas.microsoft.com/office/drawing/2014/main" val="3534505884"/>
                  </a:ext>
                </a:extLst>
              </a:tr>
              <a:tr h="918039">
                <a:tc>
                  <a:txBody>
                    <a:bodyPr/>
                    <a:lstStyle/>
                    <a:p>
                      <a:pPr marL="0" marR="0" latinLnBrk="1">
                        <a:lnSpc>
                          <a:spcPct val="107000"/>
                        </a:lnSpc>
                        <a:spcBef>
                          <a:spcPts val="0"/>
                        </a:spcBef>
                        <a:spcAft>
                          <a:spcPts val="0"/>
                        </a:spcAft>
                      </a:pPr>
                      <a:r>
                        <a:rPr lang="en-US" sz="1600" dirty="0">
                          <a:effectLst/>
                        </a:rPr>
                        <a:t>Increase in consumption with gains from trade</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Increase of 1 </a:t>
                      </a:r>
                    </a:p>
                    <a:p>
                      <a:pPr marL="0" marR="0" latinLnBrk="1">
                        <a:lnSpc>
                          <a:spcPct val="107000"/>
                        </a:lnSpc>
                        <a:spcBef>
                          <a:spcPts val="0"/>
                        </a:spcBef>
                        <a:spcAft>
                          <a:spcPts val="0"/>
                        </a:spcAft>
                      </a:pPr>
                      <a:r>
                        <a:rPr lang="en-US" sz="1600" dirty="0">
                          <a:effectLst/>
                        </a:rPr>
                        <a:t>ounce</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Increase of 1 </a:t>
                      </a:r>
                    </a:p>
                    <a:p>
                      <a:pPr marL="0" marR="0" latinLnBrk="1">
                        <a:lnSpc>
                          <a:spcPct val="107000"/>
                        </a:lnSpc>
                        <a:spcBef>
                          <a:spcPts val="0"/>
                        </a:spcBef>
                        <a:spcAft>
                          <a:spcPts val="0"/>
                        </a:spcAft>
                      </a:pPr>
                      <a:r>
                        <a:rPr lang="en-US" sz="1600" dirty="0">
                          <a:effectLst/>
                        </a:rPr>
                        <a:t>ounce</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Increase of 1 </a:t>
                      </a:r>
                    </a:p>
                    <a:p>
                      <a:pPr marL="0" marR="0" latinLnBrk="1">
                        <a:lnSpc>
                          <a:spcPct val="107000"/>
                        </a:lnSpc>
                        <a:spcBef>
                          <a:spcPts val="0"/>
                        </a:spcBef>
                        <a:spcAft>
                          <a:spcPts val="0"/>
                        </a:spcAft>
                      </a:pPr>
                      <a:r>
                        <a:rPr lang="en-US" sz="1600" dirty="0">
                          <a:effectLst/>
                        </a:rPr>
                        <a:t>ounce</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tc>
                  <a:txBody>
                    <a:bodyPr/>
                    <a:lstStyle/>
                    <a:p>
                      <a:pPr marL="0" marR="0" latinLnBrk="1">
                        <a:lnSpc>
                          <a:spcPct val="107000"/>
                        </a:lnSpc>
                        <a:spcBef>
                          <a:spcPts val="0"/>
                        </a:spcBef>
                        <a:spcAft>
                          <a:spcPts val="0"/>
                        </a:spcAft>
                      </a:pPr>
                      <a:r>
                        <a:rPr lang="en-US" sz="1600" dirty="0">
                          <a:effectLst/>
                        </a:rPr>
                        <a:t>Increase of 3 </a:t>
                      </a:r>
                    </a:p>
                    <a:p>
                      <a:pPr marL="0" marR="0" latinLnBrk="1">
                        <a:lnSpc>
                          <a:spcPct val="107000"/>
                        </a:lnSpc>
                        <a:spcBef>
                          <a:spcPts val="0"/>
                        </a:spcBef>
                        <a:spcAft>
                          <a:spcPts val="0"/>
                        </a:spcAft>
                      </a:pPr>
                      <a:r>
                        <a:rPr lang="en-US" sz="1600" dirty="0">
                          <a:effectLst/>
                        </a:rPr>
                        <a:t>ounces</a:t>
                      </a:r>
                      <a:endParaRPr lang="en-US" sz="1600" dirty="0">
                        <a:effectLst/>
                        <a:latin typeface="맑은 고딕" panose="020B0503020000020004" pitchFamily="50" charset="-127"/>
                        <a:ea typeface="맑은 고딕" panose="020B0503020000020004" pitchFamily="50" charset="-127"/>
                        <a:cs typeface="Arial" panose="020B0604020202020204" pitchFamily="34" charset="0"/>
                      </a:endParaRPr>
                    </a:p>
                  </a:txBody>
                  <a:tcPr marL="43813" marR="43813" marT="0" marB="0" anchor="ctr"/>
                </a:tc>
                <a:extLst>
                  <a:ext uri="{0D108BD9-81ED-4DB2-BD59-A6C34878D82A}">
                    <a16:rowId xmlns:a16="http://schemas.microsoft.com/office/drawing/2014/main" val="945061457"/>
                  </a:ext>
                </a:extLst>
              </a:tr>
            </a:tbl>
          </a:graphicData>
        </a:graphic>
      </p:graphicFrame>
      <p:sp>
        <p:nvSpPr>
          <p:cNvPr id="15397" name="Slide Number Placeholder 1"/>
          <p:cNvSpPr>
            <a:spLocks noGrp="1"/>
          </p:cNvSpPr>
          <p:nvPr>
            <p:ph type="sldNum" sz="quarter" idx="13"/>
          </p:nvPr>
        </p:nvSpPr>
        <p:spPr>
          <a:xfrm>
            <a:off x="8839200" y="6473825"/>
            <a:ext cx="3000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BB8E2F92-9818-453C-A9C9-51950CBE13E9}" type="slidenum">
              <a:rPr lang="en-US" altLang="en-US" smtClean="0">
                <a:solidFill>
                  <a:srgbClr val="002060"/>
                </a:solidFill>
              </a:rPr>
              <a:pPr algn="ctr" eaLnBrk="1" hangingPunct="1"/>
              <a:t>9</a:t>
            </a:fld>
            <a:endParaRPr lang="en-US" altLang="en-US">
              <a:solidFill>
                <a:srgbClr val="002060"/>
              </a:solidFill>
            </a:endParaRPr>
          </a:p>
        </p:txBody>
      </p:sp>
      <p:sp>
        <p:nvSpPr>
          <p:cNvPr id="5" name="TextBox 4">
            <a:extLst>
              <a:ext uri="{FF2B5EF4-FFF2-40B4-BE49-F238E27FC236}">
                <a16:creationId xmlns:a16="http://schemas.microsoft.com/office/drawing/2014/main" id="{97B4C0A3-B81C-4D34-BD65-6B6BF2F3C151}"/>
              </a:ext>
            </a:extLst>
          </p:cNvPr>
          <p:cNvSpPr txBox="1"/>
          <p:nvPr/>
        </p:nvSpPr>
        <p:spPr>
          <a:xfrm>
            <a:off x="152400" y="6351121"/>
            <a:ext cx="8726488"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534636980"/>
      </p:ext>
    </p:extLst>
  </p:cSld>
  <p:clrMapOvr>
    <a:masterClrMapping/>
  </p:clrMapOvr>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7776</TotalTime>
  <Words>1862</Words>
  <Application>Microsoft Office PowerPoint</Application>
  <PresentationFormat>On-screen Show (4:3)</PresentationFormat>
  <Paragraphs>335</Paragraphs>
  <Slides>31</Slides>
  <Notes>0</Notes>
  <HiddenSlides>0</HiddenSlides>
  <MMClips>0</MMClips>
  <ScaleCrop>false</ScaleCrop>
  <HeadingPairs>
    <vt:vector size="6" baseType="variant">
      <vt:variant>
        <vt:lpstr>Fonts Used</vt:lpstr>
      </vt:variant>
      <vt:variant>
        <vt:i4>8</vt:i4>
      </vt:variant>
      <vt:variant>
        <vt:lpstr>Theme</vt:lpstr>
      </vt:variant>
      <vt:variant>
        <vt:i4>13</vt:i4>
      </vt:variant>
      <vt:variant>
        <vt:lpstr>Slide Titles</vt:lpstr>
      </vt:variant>
      <vt:variant>
        <vt:i4>31</vt:i4>
      </vt:variant>
    </vt:vector>
  </HeadingPairs>
  <TitlesOfParts>
    <vt:vector size="52" baseType="lpstr">
      <vt:lpstr>맑은 고딕</vt:lpstr>
      <vt:lpstr>Arial</vt:lpstr>
      <vt:lpstr>Arial Narrow</vt:lpstr>
      <vt:lpstr>Calibri</vt:lpstr>
      <vt:lpstr>Cambria</vt:lpstr>
      <vt:lpstr>Sabon-Bold</vt:lpstr>
      <vt:lpstr>Times New Roman</vt:lpstr>
      <vt:lpstr>verdana</vt:lpstr>
      <vt:lpstr>Chapter title</vt:lpstr>
      <vt:lpstr>Intro / Summary</vt:lpstr>
      <vt:lpstr>Chapter content</vt:lpstr>
      <vt:lpstr>Figure</vt:lpstr>
      <vt:lpstr>Table</vt:lpstr>
      <vt:lpstr>ActiveLearning</vt:lpstr>
      <vt:lpstr>Case study</vt:lpstr>
      <vt:lpstr>Ask Experts</vt:lpstr>
      <vt:lpstr>Appendix</vt:lpstr>
      <vt:lpstr>1_Chapter title</vt:lpstr>
      <vt:lpstr>1_Chapter content</vt:lpstr>
      <vt:lpstr>2_Chapter title</vt:lpstr>
      <vt:lpstr>3_Chapter title</vt:lpstr>
      <vt:lpstr>PPF and the opportunity cost</vt:lpstr>
      <vt:lpstr>PPF and the opportunity cost</vt:lpstr>
      <vt:lpstr>Chapter 3</vt:lpstr>
      <vt:lpstr>A Parable for the Modern Economy</vt:lpstr>
      <vt:lpstr>Figure 1 The Production Possibilities Frontier</vt:lpstr>
      <vt:lpstr>Figure 1 The Production Possibilities Frontier</vt:lpstr>
      <vt:lpstr>A Parable for the Modern Economy</vt:lpstr>
      <vt:lpstr>Figure 2 How Trade Expands the Set of Consumption Opportunities</vt:lpstr>
      <vt:lpstr>Figure 2 How Trade Expands the Set of Consumption Opportunities</vt:lpstr>
      <vt:lpstr>Comparative Advantage</vt:lpstr>
      <vt:lpstr>Comparative Advantage</vt:lpstr>
      <vt:lpstr>Comparative Advantage</vt:lpstr>
      <vt:lpstr>Table 1 The Opportunity Cost of Meat and Potatoes</vt:lpstr>
      <vt:lpstr>Comparative Advantage</vt:lpstr>
      <vt:lpstr>Example: opportunity cost</vt:lpstr>
      <vt:lpstr>Example: opportunity cost</vt:lpstr>
      <vt:lpstr>Example: comparative advantage</vt:lpstr>
      <vt:lpstr>Comparative Advantage</vt:lpstr>
      <vt:lpstr>Comparative Advantage</vt:lpstr>
      <vt:lpstr>Thursday class</vt:lpstr>
      <vt:lpstr>Comparative Advantage</vt:lpstr>
      <vt:lpstr>Applications of Comparative Advantage</vt:lpstr>
      <vt:lpstr>Example: benefits of trade</vt:lpstr>
      <vt:lpstr>Example: benefits of trade</vt:lpstr>
      <vt:lpstr>Example: benefits of trade</vt:lpstr>
      <vt:lpstr>Example: benefits of trade</vt:lpstr>
      <vt:lpstr>Example: benefits of trade</vt:lpstr>
      <vt:lpstr>Example: Specialization and trade</vt:lpstr>
      <vt:lpstr>Example: Specialization and trade</vt:lpstr>
      <vt:lpstr>Example: Specialization and trade</vt:lpstr>
      <vt:lpstr>Example: Specialization and trade</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Galvez-Soriano, Oscar de Jesus</cp:lastModifiedBy>
  <cp:revision>189</cp:revision>
  <dcterms:created xsi:type="dcterms:W3CDTF">2016-03-16T19:41:09Z</dcterms:created>
  <dcterms:modified xsi:type="dcterms:W3CDTF">2021-02-09T11:01:17Z</dcterms:modified>
</cp:coreProperties>
</file>